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7" r:id="rId2"/>
    <p:sldMasterId id="2147483664" r:id="rId3"/>
  </p:sldMasterIdLst>
  <p:notesMasterIdLst>
    <p:notesMasterId r:id="rId3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entury Gothic" panose="020B0502020202020204" pitchFamily="34" charset="0"/>
      <p:regular r:id="rId38"/>
      <p:bold r:id="rId39"/>
      <p:italic r:id="rId40"/>
      <p:boldItalic r:id="rId41"/>
    </p:embeddedFont>
    <p:embeddedFont>
      <p:font typeface="Roboto" panose="020B060402020202020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7" roundtripDataSignature="AMtx7miaS+gTvdNxRE+E3lutCMoEatg/D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tthew Rice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07EED21-AD8B-4184-878D-8F78D879200E}">
  <a:tblStyle styleId="{307EED21-AD8B-4184-878D-8F78D87920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498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customschemas.google.com/relationships/presentationmetadata" Target="metadata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3.fntdata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11.fntdata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5.xml"/><Relationship Id="rId51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10-03T03:27:12.675" idx="1">
    <p:pos x="143" y="263"/>
    <p:text>These slides are super wordy, i would consider cutting back to a single sentence and then a couple bullets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Dj1ehWc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" name="Google Shape;1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1fb5890be_0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61fb5890be_0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61fb5890be_0_8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61fb5890be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61fb5890be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Many patents for spherical induction drives but no commercial integration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Inefficient &amp; high cost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Tight vulnerable air gap needs to be maintained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Disney patent on magnetic coupling 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Clear desire in industry to implement spherical drives</a:t>
            </a:r>
            <a:endParaRPr/>
          </a:p>
        </p:txBody>
      </p:sp>
      <p:sp>
        <p:nvSpPr>
          <p:cNvPr id="257" name="Google Shape;257;g61fb5890be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1fb5890be_0_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61fb5890be_0_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61fb5890be_0_8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1fb5890b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1fb5890b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61fb5890be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1fb5890be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1fb5890be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61fb5890be_0_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61fb5890be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61fb5890be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g61fb5890be_0_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61fb5890b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61fb5890b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g61fb5890be_0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61fb5890be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61fb5890be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g61fb5890be_0_1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61fb5890be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61fb5890be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g61fb5890be_0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61fb5890be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61fb5890be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g61fb5890be_0_1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1fb5890b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1fb5890b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61fb5890be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61fb5890be_0_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61fb5890be_0_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g61fb5890be_0_8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61fb5890be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61fb5890be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g61fb5890be_0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61fb5890be_3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61fb5890be_3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g61fb5890be_3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62d101d2c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62d101d2c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g62d101d2c6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61fb5890be_0_8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61fb5890be_0_8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g61fb5890be_0_8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61fb5890be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61fb5890be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g61fb5890be_0_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61fb5890be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61fb5890be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g61fb5890be_1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61fb5890be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61fb5890be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g61fb5890be_0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62d101cd3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62d101cd3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g62d101cd39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62d101cd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62d101cd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g62d101cd3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1fb5890be_0_8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1fb5890be_0_8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61fb5890be_0_8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1fb5890b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61fb5890b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61fb5890be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1fb5890b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1fb5890b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61fb5890be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1fb5890be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1fb5890be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61fb5890be_0_8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1fb5890be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1fb5890be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61fb5890be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1fb5890be_3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1fb5890be_3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61fb5890be_3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2d101d2c6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2d101d2c6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62d101d2c6_1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hield">
  <p:cSld name="Shield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5" descr="shiel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27063" y="1170132"/>
            <a:ext cx="5216937" cy="568786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5"/>
          <p:cNvSpPr txBox="1">
            <a:spLocks noGrp="1"/>
          </p:cNvSpPr>
          <p:nvPr>
            <p:ph type="body" idx="1"/>
          </p:nvPr>
        </p:nvSpPr>
        <p:spPr>
          <a:xfrm>
            <a:off x="123826" y="3534870"/>
            <a:ext cx="3828116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body" idx="2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body" idx="3"/>
          </p:nvPr>
        </p:nvSpPr>
        <p:spPr>
          <a:xfrm>
            <a:off x="115889" y="4898571"/>
            <a:ext cx="3845138" cy="125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5" name="Google Shape;15;p5"/>
          <p:cNvGrpSpPr/>
          <p:nvPr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6" name="Google Shape;16;p5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DF702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5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0F78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8" name="Google Shape;18;p5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Google Shape;19;p5"/>
          <p:cNvGrpSpPr/>
          <p:nvPr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Google Shape;20;p5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" name="Google Shape;21;p5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90152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22" name="Google Shape;22;p5" descr="top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475" y="-6350"/>
            <a:ext cx="2298700" cy="1306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head w/ Bullets">
  <p:cSld name="Subhead w/ Bullet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"/>
          <p:cNvSpPr txBox="1">
            <a:spLocks noGrp="1"/>
          </p:cNvSpPr>
          <p:nvPr>
            <p:ph type="body" idx="1"/>
          </p:nvPr>
        </p:nvSpPr>
        <p:spPr>
          <a:xfrm>
            <a:off x="227013" y="1709351"/>
            <a:ext cx="8691600" cy="43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2" name="Google Shape;132;p7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" name="Google Shape;133;p7"/>
          <p:cNvSpPr txBox="1">
            <a:spLocks noGrp="1"/>
          </p:cNvSpPr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7"/>
          <p:cNvSpPr txBox="1">
            <a:spLocks noGrp="1"/>
          </p:cNvSpPr>
          <p:nvPr>
            <p:ph type="body" idx="2"/>
          </p:nvPr>
        </p:nvSpPr>
        <p:spPr>
          <a:xfrm>
            <a:off x="227013" y="1006103"/>
            <a:ext cx="86916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head w/ No Bullets">
  <p:cSld name="Subhead w/ No Bullets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body" idx="1"/>
          </p:nvPr>
        </p:nvSpPr>
        <p:spPr>
          <a:xfrm>
            <a:off x="227013" y="1709351"/>
            <a:ext cx="8691600" cy="43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body" idx="2"/>
          </p:nvPr>
        </p:nvSpPr>
        <p:spPr>
          <a:xfrm>
            <a:off x="227013" y="1006103"/>
            <a:ext cx="86916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head w/ No Bullets 2 col">
  <p:cSld name="Subhead w/ No Bullets 2 col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1"/>
          </p:nvPr>
        </p:nvSpPr>
        <p:spPr>
          <a:xfrm>
            <a:off x="227013" y="1709351"/>
            <a:ext cx="4214700" cy="43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body" idx="2"/>
          </p:nvPr>
        </p:nvSpPr>
        <p:spPr>
          <a:xfrm>
            <a:off x="227013" y="1006103"/>
            <a:ext cx="86916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body" idx="3"/>
          </p:nvPr>
        </p:nvSpPr>
        <p:spPr>
          <a:xfrm>
            <a:off x="4620526" y="1709351"/>
            <a:ext cx="4269600" cy="43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no Subhead">
  <p:cSld name="Title with no Subhead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body" idx="1"/>
          </p:nvPr>
        </p:nvSpPr>
        <p:spPr>
          <a:xfrm>
            <a:off x="227013" y="1112109"/>
            <a:ext cx="8691600" cy="49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no Subhead 2 col">
  <p:cSld name="Title with no Subhead 2 col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body" idx="1"/>
          </p:nvPr>
        </p:nvSpPr>
        <p:spPr>
          <a:xfrm>
            <a:off x="227013" y="1112109"/>
            <a:ext cx="4248900" cy="49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body" idx="2"/>
          </p:nvPr>
        </p:nvSpPr>
        <p:spPr>
          <a:xfrm>
            <a:off x="4661715" y="1112109"/>
            <a:ext cx="4248900" cy="49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Closing Slide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9"/>
          <p:cNvGrpSpPr/>
          <p:nvPr/>
        </p:nvGrpSpPr>
        <p:grpSpPr>
          <a:xfrm>
            <a:off x="0" y="5245111"/>
            <a:ext cx="9144048" cy="1612965"/>
            <a:chOff x="-1276426" y="5245111"/>
            <a:chExt cx="9144048" cy="1612965"/>
          </a:xfrm>
        </p:grpSpPr>
        <p:cxnSp>
          <p:nvCxnSpPr>
            <p:cNvPr id="158" name="Google Shape;158;p9"/>
            <p:cNvCxnSpPr/>
            <p:nvPr/>
          </p:nvCxnSpPr>
          <p:spPr>
            <a:xfrm>
              <a:off x="4822622" y="5245111"/>
              <a:ext cx="3045000" cy="0"/>
            </a:xfrm>
            <a:prstGeom prst="straightConnector1">
              <a:avLst/>
            </a:prstGeom>
            <a:noFill/>
            <a:ln w="50800" cap="flat" cmpd="sng">
              <a:solidFill>
                <a:srgbClr val="DF702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9" name="Google Shape;159;p9"/>
            <p:cNvCxnSpPr/>
            <p:nvPr/>
          </p:nvCxnSpPr>
          <p:spPr>
            <a:xfrm>
              <a:off x="-1276426" y="5245668"/>
              <a:ext cx="6099000" cy="0"/>
            </a:xfrm>
            <a:prstGeom prst="straightConnector1">
              <a:avLst/>
            </a:prstGeom>
            <a:noFill/>
            <a:ln w="50800" cap="flat" cmpd="sng">
              <a:solidFill>
                <a:srgbClr val="0F78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0" name="Google Shape;160;p9"/>
            <p:cNvSpPr/>
            <p:nvPr/>
          </p:nvSpPr>
          <p:spPr>
            <a:xfrm>
              <a:off x="-1276426" y="5272276"/>
              <a:ext cx="9144000" cy="158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" name="Google Shape;161;p9"/>
          <p:cNvSpPr txBox="1">
            <a:spLocks noGrp="1"/>
          </p:cNvSpPr>
          <p:nvPr>
            <p:ph type="subTitle" idx="1"/>
          </p:nvPr>
        </p:nvSpPr>
        <p:spPr>
          <a:xfrm>
            <a:off x="1371600" y="5240939"/>
            <a:ext cx="6400800" cy="1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62" name="Google Shape;162;p9" descr="Stevens-Secondary-PMSColor-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05428" y="678404"/>
            <a:ext cx="3544298" cy="3028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2800" y="4263995"/>
            <a:ext cx="2438400" cy="3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evens Seal">
  <p:cSld name="Stevens Seal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86187" y="0"/>
            <a:ext cx="53578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0"/>
          <p:cNvSpPr txBox="1">
            <a:spLocks noGrp="1"/>
          </p:cNvSpPr>
          <p:nvPr>
            <p:ph type="body" idx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body" idx="2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body" idx="3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28" name="Google Shape;28;p10"/>
          <p:cNvGrpSpPr/>
          <p:nvPr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9" name="Google Shape;29;p10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" name="Google Shape;30;p10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90152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1" name="Google Shape;3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066" y="-14942"/>
            <a:ext cx="2324100" cy="132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oogle Shape;32;p10"/>
          <p:cNvGrpSpPr/>
          <p:nvPr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33" name="Google Shape;33;p10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DF702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" name="Google Shape;34;p10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0F78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5" name="Google Shape;35;p10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evens Clock">
  <p:cSld name="Stevens Clock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86187" y="0"/>
            <a:ext cx="53578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1"/>
          <p:cNvSpPr txBox="1">
            <a:spLocks noGrp="1"/>
          </p:cNvSpPr>
          <p:nvPr>
            <p:ph type="body" idx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2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3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41" name="Google Shape;41;p11"/>
          <p:cNvGrpSpPr/>
          <p:nvPr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42" name="Google Shape;42;p11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DF702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" name="Google Shape;43;p11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0F78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4" name="Google Shape;44;p11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oogle Shape;45;p11"/>
          <p:cNvGrpSpPr/>
          <p:nvPr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46" name="Google Shape;46;p11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7" name="Google Shape;47;p11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90152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48" name="Google Shape;48;p11" descr="top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475" y="-6350"/>
            <a:ext cx="2298700" cy="1306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evens Fountain">
  <p:cSld name="Stevens Fountai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86187" y="0"/>
            <a:ext cx="53578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2"/>
          <p:cNvSpPr txBox="1">
            <a:spLocks noGrp="1"/>
          </p:cNvSpPr>
          <p:nvPr>
            <p:ph type="body" idx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2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body" idx="3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54" name="Google Shape;54;p12"/>
          <p:cNvGrpSpPr/>
          <p:nvPr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55" name="Google Shape;55;p12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DF702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" name="Google Shape;56;p12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0F78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7" name="Google Shape;57;p12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" name="Google Shape;58;p12"/>
          <p:cNvGrpSpPr/>
          <p:nvPr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59" name="Google Shape;59;p12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" name="Google Shape;60;p12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90152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61" name="Google Shape;61;p12" descr="top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475" y="-6350"/>
            <a:ext cx="2298700" cy="1306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rchbearer">
  <p:cSld name="Torchbear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86187" y="0"/>
            <a:ext cx="53578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body" idx="2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body" idx="3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67" name="Google Shape;67;p13"/>
          <p:cNvGrpSpPr/>
          <p:nvPr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68" name="Google Shape;68;p13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DF702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" name="Google Shape;69;p13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0F78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0" name="Google Shape;70;p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" name="Google Shape;71;p13"/>
          <p:cNvGrpSpPr/>
          <p:nvPr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72" name="Google Shape;72;p13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3" name="Google Shape;73;p13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90152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74" name="Google Shape;74;p13" descr="top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475" y="-6350"/>
            <a:ext cx="2298700" cy="1306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udents with NYC skyline">
  <p:cSld name="Students with NYC skylin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86187" y="0"/>
            <a:ext cx="53578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>
            <a:spLocks noGrp="1"/>
          </p:cNvSpPr>
          <p:nvPr>
            <p:ph type="body" idx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body" idx="2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3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80" name="Google Shape;80;p14"/>
          <p:cNvGrpSpPr/>
          <p:nvPr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81" name="Google Shape;81;p14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DF702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" name="Google Shape;82;p14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0F78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3" name="Google Shape;83;p14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" name="Google Shape;84;p14"/>
          <p:cNvGrpSpPr/>
          <p:nvPr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85" name="Google Shape;85;p14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" name="Google Shape;86;p14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90152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87" name="Google Shape;87;p14" descr="top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475" y="-6350"/>
            <a:ext cx="2298700" cy="1306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dwin A Stevens Hall">
  <p:cSld name="Edwin A Stevens Hall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86187" y="0"/>
            <a:ext cx="53578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>
            <a:spLocks noGrp="1"/>
          </p:cNvSpPr>
          <p:nvPr>
            <p:ph type="body" idx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body" idx="2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body" idx="3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93" name="Google Shape;93;p15"/>
          <p:cNvGrpSpPr/>
          <p:nvPr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94" name="Google Shape;94;p15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DF702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" name="Google Shape;95;p15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0F78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" name="Google Shape;96;p15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97;p15"/>
          <p:cNvGrpSpPr/>
          <p:nvPr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98" name="Google Shape;98;p15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" name="Google Shape;99;p15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90152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00" name="Google Shape;100;p15" descr="top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475" y="-6350"/>
            <a:ext cx="2298700" cy="1306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mpus Aerial">
  <p:cSld name="Campus Aerial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86187" y="0"/>
            <a:ext cx="53578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>
            <a:spLocks noGrp="1"/>
          </p:cNvSpPr>
          <p:nvPr>
            <p:ph type="body" idx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2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3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06" name="Google Shape;106;p16"/>
          <p:cNvGrpSpPr/>
          <p:nvPr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7" name="Google Shape;107;p16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DF702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" name="Google Shape;108;p16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0F78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9" name="Google Shape;109;p16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16"/>
          <p:cNvGrpSpPr/>
          <p:nvPr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111" name="Google Shape;111;p16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2" name="Google Shape;112;p16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90152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13" name="Google Shape;113;p16" descr="top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475" y="-6350"/>
            <a:ext cx="2298700" cy="1306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head w/ Bullets 2 col">
  <p:cSld name="Subhead w/ Bullets 2 col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body" idx="1"/>
          </p:nvPr>
        </p:nvSpPr>
        <p:spPr>
          <a:xfrm>
            <a:off x="227013" y="1709351"/>
            <a:ext cx="4242000" cy="43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body" idx="2"/>
          </p:nvPr>
        </p:nvSpPr>
        <p:spPr>
          <a:xfrm>
            <a:off x="227013" y="1006103"/>
            <a:ext cx="86916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body" idx="3"/>
          </p:nvPr>
        </p:nvSpPr>
        <p:spPr>
          <a:xfrm>
            <a:off x="4627391" y="1709351"/>
            <a:ext cx="4242000" cy="43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2.png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Google Shape;115;p6"/>
          <p:cNvCxnSpPr/>
          <p:nvPr/>
        </p:nvCxnSpPr>
        <p:spPr>
          <a:xfrm>
            <a:off x="6099048" y="6419355"/>
            <a:ext cx="3045000" cy="0"/>
          </a:xfrm>
          <a:prstGeom prst="straightConnector1">
            <a:avLst/>
          </a:prstGeom>
          <a:noFill/>
          <a:ln w="50800" cap="flat" cmpd="sng">
            <a:solidFill>
              <a:srgbClr val="DF702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" name="Google Shape;116;p6"/>
          <p:cNvCxnSpPr/>
          <p:nvPr/>
        </p:nvCxnSpPr>
        <p:spPr>
          <a:xfrm>
            <a:off x="0" y="6419912"/>
            <a:ext cx="6099000" cy="0"/>
          </a:xfrm>
          <a:prstGeom prst="straightConnector1">
            <a:avLst/>
          </a:prstGeom>
          <a:noFill/>
          <a:ln w="50800" cap="flat" cmpd="sng">
            <a:solidFill>
              <a:srgbClr val="0F787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" name="Google Shape;117;p6"/>
          <p:cNvSpPr/>
          <p:nvPr/>
        </p:nvSpPr>
        <p:spPr>
          <a:xfrm>
            <a:off x="0" y="6446520"/>
            <a:ext cx="9144000" cy="41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391150" y="6584950"/>
            <a:ext cx="29337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6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20" name="Google Shape;120;p6"/>
          <p:cNvGrpSpPr/>
          <p:nvPr/>
        </p:nvGrpSpPr>
        <p:grpSpPr>
          <a:xfrm>
            <a:off x="0" y="0"/>
            <a:ext cx="9144048" cy="928828"/>
            <a:chOff x="0" y="0"/>
            <a:chExt cx="9144048" cy="928828"/>
          </a:xfrm>
        </p:grpSpPr>
        <p:cxnSp>
          <p:nvCxnSpPr>
            <p:cNvPr id="121" name="Google Shape;121;p6"/>
            <p:cNvCxnSpPr/>
            <p:nvPr/>
          </p:nvCxnSpPr>
          <p:spPr>
            <a:xfrm>
              <a:off x="6099048" y="26122"/>
              <a:ext cx="3045000" cy="0"/>
            </a:xfrm>
            <a:prstGeom prst="straightConnector1">
              <a:avLst/>
            </a:prstGeom>
            <a:noFill/>
            <a:ln w="508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2" name="Google Shape;122;p6"/>
            <p:cNvCxnSpPr/>
            <p:nvPr/>
          </p:nvCxnSpPr>
          <p:spPr>
            <a:xfrm>
              <a:off x="0" y="26679"/>
              <a:ext cx="6099000" cy="0"/>
            </a:xfrm>
            <a:prstGeom prst="straightConnector1">
              <a:avLst/>
            </a:prstGeom>
            <a:noFill/>
            <a:ln w="50800" cap="flat" cmpd="sng">
              <a:solidFill>
                <a:srgbClr val="90152A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23" name="Google Shape;123;p6"/>
            <p:cNvPicPr preferRelativeResize="0"/>
            <p:nvPr/>
          </p:nvPicPr>
          <p:blipFill rotWithShape="1">
            <a:blip r:embed="rId9">
              <a:alphaModFix/>
            </a:blip>
            <a:srcRect t="13020" r="68664"/>
            <a:stretch/>
          </p:blipFill>
          <p:spPr>
            <a:xfrm>
              <a:off x="8323018" y="0"/>
              <a:ext cx="588773" cy="9288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article/10.1088/1742-6596/744/1/012211/pdf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"/>
          <p:cNvSpPr txBox="1">
            <a:spLocks noGrp="1"/>
          </p:cNvSpPr>
          <p:nvPr>
            <p:ph type="body" idx="2"/>
          </p:nvPr>
        </p:nvSpPr>
        <p:spPr>
          <a:xfrm>
            <a:off x="410650" y="2490800"/>
            <a:ext cx="62616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en-US" sz="2500"/>
              <a:t>Magnetically Coupled Ball Drive</a:t>
            </a:r>
            <a:endParaRPr sz="2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en-US" sz="2500"/>
              <a:t>Phase 1 Report</a:t>
            </a:r>
            <a:endParaRPr sz="2500"/>
          </a:p>
        </p:txBody>
      </p:sp>
      <p:sp>
        <p:nvSpPr>
          <p:cNvPr id="169" name="Google Shape;169;p1"/>
          <p:cNvSpPr txBox="1">
            <a:spLocks noGrp="1"/>
          </p:cNvSpPr>
          <p:nvPr>
            <p:ph type="body" idx="3"/>
          </p:nvPr>
        </p:nvSpPr>
        <p:spPr>
          <a:xfrm>
            <a:off x="410650" y="4441826"/>
            <a:ext cx="3845100" cy="16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b="1"/>
              <a:t>MCBD Senior Design Team:</a:t>
            </a:r>
            <a:endParaRPr b="1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Anthony Bianco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Sophie Cho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Ryan Levine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Matthew Rice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Brian Rojas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61fb5890be_0_845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52" name="Google Shape;252;g61fb5890be_0_845"/>
          <p:cNvSpPr txBox="1">
            <a:spLocks noGrp="1"/>
          </p:cNvSpPr>
          <p:nvPr>
            <p:ph type="body" idx="1"/>
          </p:nvPr>
        </p:nvSpPr>
        <p:spPr>
          <a:xfrm>
            <a:off x="1010199" y="1709350"/>
            <a:ext cx="7908300" cy="438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Project Description</a:t>
            </a:r>
            <a:endParaRPr sz="3000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Societal &amp; Customer Needs</a:t>
            </a:r>
            <a:endParaRPr sz="3000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 b="1"/>
              <a:t>State-of-the-Art Technologies</a:t>
            </a:r>
            <a:endParaRPr sz="3000" b="1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Concept Generation &amp; Selection</a:t>
            </a:r>
            <a:endParaRPr sz="3000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Technical Analysis</a:t>
            </a:r>
            <a:endParaRPr sz="3000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Project Plan</a:t>
            </a:r>
            <a:endParaRPr sz="3000"/>
          </a:p>
        </p:txBody>
      </p:sp>
      <p:sp>
        <p:nvSpPr>
          <p:cNvPr id="253" name="Google Shape;253;g61fb5890be_0_845"/>
          <p:cNvSpPr txBox="1">
            <a:spLocks noGrp="1"/>
          </p:cNvSpPr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Overview</a:t>
            </a:r>
            <a:endParaRPr sz="4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61fb5890be_0_32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60" name="Google Shape;260;g61fb5890be_0_32"/>
          <p:cNvSpPr txBox="1">
            <a:spLocks noGrp="1"/>
          </p:cNvSpPr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State-of-the-Art Technologies</a:t>
            </a:r>
            <a:endParaRPr/>
          </a:p>
        </p:txBody>
      </p:sp>
      <p:sp>
        <p:nvSpPr>
          <p:cNvPr id="261" name="Google Shape;261;g61fb5890be_0_32"/>
          <p:cNvSpPr txBox="1">
            <a:spLocks noGrp="1"/>
          </p:cNvSpPr>
          <p:nvPr>
            <p:ph type="body" idx="2"/>
          </p:nvPr>
        </p:nvSpPr>
        <p:spPr>
          <a:xfrm>
            <a:off x="227013" y="1006103"/>
            <a:ext cx="8691600" cy="40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Patents &amp; Research Papers</a:t>
            </a:r>
            <a:endParaRPr/>
          </a:p>
        </p:txBody>
      </p:sp>
      <p:pic>
        <p:nvPicPr>
          <p:cNvPr id="262" name="Google Shape;262;g61fb5890be_0_32"/>
          <p:cNvPicPr preferRelativeResize="0"/>
          <p:nvPr/>
        </p:nvPicPr>
        <p:blipFill rotWithShape="1">
          <a:blip r:embed="rId3">
            <a:alphaModFix/>
          </a:blip>
          <a:srcRect l="64600" t="37513" r="10818" b="16597"/>
          <a:stretch/>
        </p:blipFill>
        <p:spPr>
          <a:xfrm>
            <a:off x="532950" y="2166413"/>
            <a:ext cx="2076450" cy="2162175"/>
          </a:xfrm>
          <a:prstGeom prst="rect">
            <a:avLst/>
          </a:prstGeom>
          <a:noFill/>
          <a:ln w="12700" cap="flat" cmpd="sng">
            <a:solidFill>
              <a:srgbClr val="CCCCCC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263" name="Google Shape;263;g61fb5890be_0_32"/>
          <p:cNvPicPr preferRelativeResize="0"/>
          <p:nvPr/>
        </p:nvPicPr>
        <p:blipFill rotWithShape="1">
          <a:blip r:embed="rId4">
            <a:alphaModFix/>
          </a:blip>
          <a:srcRect l="34610" t="19236" r="34318" b="31056"/>
          <a:stretch/>
        </p:blipFill>
        <p:spPr>
          <a:xfrm>
            <a:off x="3300138" y="2161653"/>
            <a:ext cx="2438400" cy="2171700"/>
          </a:xfrm>
          <a:prstGeom prst="rect">
            <a:avLst/>
          </a:prstGeom>
          <a:noFill/>
          <a:ln w="12700" cap="flat" cmpd="sng">
            <a:solidFill>
              <a:srgbClr val="CCCCCC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264" name="Google Shape;264;g61fb5890be_0_32"/>
          <p:cNvPicPr preferRelativeResize="0"/>
          <p:nvPr/>
        </p:nvPicPr>
        <p:blipFill rotWithShape="1">
          <a:blip r:embed="rId5">
            <a:alphaModFix/>
          </a:blip>
          <a:srcRect l="62819" t="25923" r="8174" b="20514"/>
          <a:stretch/>
        </p:blipFill>
        <p:spPr>
          <a:xfrm>
            <a:off x="6429300" y="2169125"/>
            <a:ext cx="2076450" cy="2156752"/>
          </a:xfrm>
          <a:prstGeom prst="rect">
            <a:avLst/>
          </a:prstGeom>
          <a:noFill/>
          <a:ln w="12700" cap="flat" cmpd="sng">
            <a:solidFill>
              <a:srgbClr val="CCCCCC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265" name="Google Shape;265;g61fb5890be_0_32"/>
          <p:cNvSpPr txBox="1"/>
          <p:nvPr/>
        </p:nvSpPr>
        <p:spPr>
          <a:xfrm>
            <a:off x="532875" y="4483400"/>
            <a:ext cx="2076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US8,459,383B1-Burget</a:t>
            </a:r>
            <a:endParaRPr/>
          </a:p>
        </p:txBody>
      </p:sp>
      <p:sp>
        <p:nvSpPr>
          <p:cNvPr id="266" name="Google Shape;266;g61fb5890be_0_32"/>
          <p:cNvSpPr txBox="1"/>
          <p:nvPr/>
        </p:nvSpPr>
        <p:spPr>
          <a:xfrm>
            <a:off x="3481050" y="4483375"/>
            <a:ext cx="218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US8,269,447B2-Disney</a:t>
            </a:r>
            <a:endParaRPr/>
          </a:p>
        </p:txBody>
      </p:sp>
      <p:sp>
        <p:nvSpPr>
          <p:cNvPr id="267" name="Google Shape;267;g61fb5890be_0_32"/>
          <p:cNvSpPr txBox="1"/>
          <p:nvPr/>
        </p:nvSpPr>
        <p:spPr>
          <a:xfrm>
            <a:off x="6429225" y="4483375"/>
            <a:ext cx="218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US0,151,043A1-Hyundai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61fb5890be_0_852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74" name="Google Shape;274;g61fb5890be_0_852"/>
          <p:cNvSpPr txBox="1">
            <a:spLocks noGrp="1"/>
          </p:cNvSpPr>
          <p:nvPr>
            <p:ph type="body" idx="1"/>
          </p:nvPr>
        </p:nvSpPr>
        <p:spPr>
          <a:xfrm>
            <a:off x="1010199" y="1709350"/>
            <a:ext cx="7908300" cy="438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Project Description</a:t>
            </a:r>
            <a:endParaRPr sz="3000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Societal &amp; Customer Needs</a:t>
            </a:r>
            <a:endParaRPr sz="3000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State-of-the-Art Technologies</a:t>
            </a:r>
            <a:endParaRPr sz="3000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 b="1"/>
              <a:t>Concept Generation &amp; Selection</a:t>
            </a:r>
            <a:endParaRPr sz="3000" b="1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Technical Analysis</a:t>
            </a:r>
            <a:endParaRPr sz="3000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Project Plan</a:t>
            </a:r>
            <a:endParaRPr sz="3000"/>
          </a:p>
        </p:txBody>
      </p:sp>
      <p:sp>
        <p:nvSpPr>
          <p:cNvPr id="275" name="Google Shape;275;g61fb5890be_0_852"/>
          <p:cNvSpPr txBox="1">
            <a:spLocks noGrp="1"/>
          </p:cNvSpPr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Overview</a:t>
            </a:r>
            <a:endParaRPr sz="4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1fb5890be_0_40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82" name="Google Shape;282;g61fb5890be_0_40"/>
          <p:cNvSpPr txBox="1">
            <a:spLocks noGrp="1"/>
          </p:cNvSpPr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Concept Generation</a:t>
            </a:r>
            <a:endParaRPr/>
          </a:p>
        </p:txBody>
      </p:sp>
      <p:sp>
        <p:nvSpPr>
          <p:cNvPr id="283" name="Google Shape;283;g61fb5890be_0_40"/>
          <p:cNvSpPr txBox="1">
            <a:spLocks noGrp="1"/>
          </p:cNvSpPr>
          <p:nvPr>
            <p:ph type="body" idx="2"/>
          </p:nvPr>
        </p:nvSpPr>
        <p:spPr>
          <a:xfrm>
            <a:off x="227013" y="1006103"/>
            <a:ext cx="8691600" cy="40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Concept Combination Table</a:t>
            </a:r>
            <a:endParaRPr/>
          </a:p>
        </p:txBody>
      </p:sp>
      <p:graphicFrame>
        <p:nvGraphicFramePr>
          <p:cNvPr id="284" name="Google Shape;284;g61fb5890be_0_40"/>
          <p:cNvGraphicFramePr/>
          <p:nvPr/>
        </p:nvGraphicFramePr>
        <p:xfrm>
          <a:off x="606700" y="1738213"/>
          <a:ext cx="7932225" cy="3821525"/>
        </p:xfrm>
        <a:graphic>
          <a:graphicData uri="http://schemas.openxmlformats.org/drawingml/2006/table">
            <a:tbl>
              <a:tblPr>
                <a:noFill/>
                <a:tableStyleId>{307EED21-AD8B-4184-878D-8F78D879200E}</a:tableStyleId>
              </a:tblPr>
              <a:tblGrid>
                <a:gridCol w="264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4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3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Drive System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Spherical Wheel</a:t>
                      </a:r>
                      <a:endParaRPr b="1"/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Internal Structure</a:t>
                      </a:r>
                      <a:endParaRPr b="1"/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7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(OW) Omni-wheels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(MOW) Magnetic omni-wheels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(OC) Omni-chain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(MOC) Magnetic omni-chain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(IS) Induction sphere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(BAND) Multiple bands holding wheel together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(RIGI) Rigid sphere with external tire/coating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(FLEX) Flexible material sphere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(SOCC) “Soccer ball” with varying materials (frame and panels)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(INFL) Inflated wheel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(SP) Fully spherical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(TH) Top hemisphere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(BH) Bottom hemisphere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(TB) Top/bottom hybrid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(¾) Top ¾ sphere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1fb5890be_0_92"/>
          <p:cNvSpPr/>
          <p:nvPr/>
        </p:nvSpPr>
        <p:spPr>
          <a:xfrm>
            <a:off x="824525" y="2021450"/>
            <a:ext cx="1008000" cy="1009200"/>
          </a:xfrm>
          <a:prstGeom prst="ellipse">
            <a:avLst/>
          </a:prstGeom>
          <a:solidFill>
            <a:srgbClr val="EEEEEE"/>
          </a:solidFill>
          <a:ln w="1524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61fb5890be_0_92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92" name="Google Shape;292;g61fb5890be_0_92"/>
          <p:cNvSpPr txBox="1">
            <a:spLocks noGrp="1"/>
          </p:cNvSpPr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Concept Generation</a:t>
            </a:r>
            <a:endParaRPr/>
          </a:p>
        </p:txBody>
      </p:sp>
      <p:sp>
        <p:nvSpPr>
          <p:cNvPr id="293" name="Google Shape;293;g61fb5890be_0_92"/>
          <p:cNvSpPr txBox="1">
            <a:spLocks noGrp="1"/>
          </p:cNvSpPr>
          <p:nvPr>
            <p:ph type="body" idx="2"/>
          </p:nvPr>
        </p:nvSpPr>
        <p:spPr>
          <a:xfrm>
            <a:off x="227013" y="1006103"/>
            <a:ext cx="8691600" cy="40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Concepts 1 to 7 </a:t>
            </a:r>
            <a:endParaRPr/>
          </a:p>
        </p:txBody>
      </p:sp>
      <p:sp>
        <p:nvSpPr>
          <p:cNvPr id="294" name="Google Shape;294;g61fb5890be_0_92"/>
          <p:cNvSpPr/>
          <p:nvPr/>
        </p:nvSpPr>
        <p:spPr>
          <a:xfrm>
            <a:off x="575825" y="1833950"/>
            <a:ext cx="365100" cy="3651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g61fb5890be_0_92"/>
          <p:cNvSpPr/>
          <p:nvPr/>
        </p:nvSpPr>
        <p:spPr>
          <a:xfrm>
            <a:off x="1716125" y="1833950"/>
            <a:ext cx="365100" cy="3651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6" name="Google Shape;296;g61fb5890be_0_92"/>
          <p:cNvCxnSpPr>
            <a:stCxn id="290" idx="0"/>
            <a:endCxn id="290" idx="4"/>
          </p:cNvCxnSpPr>
          <p:nvPr/>
        </p:nvCxnSpPr>
        <p:spPr>
          <a:xfrm>
            <a:off x="1328525" y="2021450"/>
            <a:ext cx="0" cy="1009200"/>
          </a:xfrm>
          <a:prstGeom prst="straightConnector1">
            <a:avLst/>
          </a:prstGeom>
          <a:noFill/>
          <a:ln w="15240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g61fb5890be_0_92"/>
          <p:cNvCxnSpPr>
            <a:stCxn id="290" idx="2"/>
            <a:endCxn id="290" idx="6"/>
          </p:cNvCxnSpPr>
          <p:nvPr/>
        </p:nvCxnSpPr>
        <p:spPr>
          <a:xfrm>
            <a:off x="824525" y="2526050"/>
            <a:ext cx="1008000" cy="0"/>
          </a:xfrm>
          <a:prstGeom prst="straightConnector1">
            <a:avLst/>
          </a:prstGeom>
          <a:noFill/>
          <a:ln w="15240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8" name="Google Shape;298;g61fb5890be_0_92"/>
          <p:cNvSpPr/>
          <p:nvPr/>
        </p:nvSpPr>
        <p:spPr>
          <a:xfrm flipH="1">
            <a:off x="760625" y="1952750"/>
            <a:ext cx="1135800" cy="1146600"/>
          </a:xfrm>
          <a:prstGeom prst="chord">
            <a:avLst>
              <a:gd name="adj1" fmla="val 5400000"/>
              <a:gd name="adj2" fmla="val 16195198"/>
            </a:avLst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61fb5890be_0_92"/>
          <p:cNvSpPr/>
          <p:nvPr/>
        </p:nvSpPr>
        <p:spPr>
          <a:xfrm flipH="1">
            <a:off x="854675" y="2036150"/>
            <a:ext cx="947700" cy="979800"/>
          </a:xfrm>
          <a:prstGeom prst="chord">
            <a:avLst>
              <a:gd name="adj1" fmla="val 5400000"/>
              <a:gd name="adj2" fmla="val 16194328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61fb5890be_0_92"/>
          <p:cNvSpPr/>
          <p:nvPr/>
        </p:nvSpPr>
        <p:spPr>
          <a:xfrm>
            <a:off x="1628275" y="2108075"/>
            <a:ext cx="103200" cy="1011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61fb5890be_0_92"/>
          <p:cNvSpPr/>
          <p:nvPr/>
        </p:nvSpPr>
        <p:spPr>
          <a:xfrm flipH="1">
            <a:off x="961475" y="2146550"/>
            <a:ext cx="734100" cy="759000"/>
          </a:xfrm>
          <a:prstGeom prst="chord">
            <a:avLst>
              <a:gd name="adj1" fmla="val 5400000"/>
              <a:gd name="adj2" fmla="val 16194791"/>
            </a:avLst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61fb5890be_0_92"/>
          <p:cNvSpPr/>
          <p:nvPr/>
        </p:nvSpPr>
        <p:spPr>
          <a:xfrm>
            <a:off x="1699175" y="2752375"/>
            <a:ext cx="103200" cy="1011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61fb5890be_0_92"/>
          <p:cNvSpPr/>
          <p:nvPr/>
        </p:nvSpPr>
        <p:spPr>
          <a:xfrm flipH="1">
            <a:off x="1276925" y="2985850"/>
            <a:ext cx="103200" cy="101100"/>
          </a:xfrm>
          <a:prstGeom prst="chord">
            <a:avLst>
              <a:gd name="adj1" fmla="val 5400000"/>
              <a:gd name="adj2" fmla="val 16200000"/>
            </a:avLst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61fb5890be_0_92"/>
          <p:cNvSpPr/>
          <p:nvPr/>
        </p:nvSpPr>
        <p:spPr>
          <a:xfrm>
            <a:off x="2836000" y="1952750"/>
            <a:ext cx="1135800" cy="1146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Reference spherical wheel</a:t>
            </a:r>
            <a:endParaRPr sz="1000"/>
          </a:p>
        </p:txBody>
      </p:sp>
      <p:sp>
        <p:nvSpPr>
          <p:cNvPr id="305" name="Google Shape;305;g61fb5890be_0_92"/>
          <p:cNvSpPr/>
          <p:nvPr/>
        </p:nvSpPr>
        <p:spPr>
          <a:xfrm>
            <a:off x="2651200" y="1833950"/>
            <a:ext cx="365100" cy="3651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61fb5890be_0_92"/>
          <p:cNvSpPr/>
          <p:nvPr/>
        </p:nvSpPr>
        <p:spPr>
          <a:xfrm>
            <a:off x="3791500" y="1833950"/>
            <a:ext cx="365100" cy="3651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61fb5890be_0_92"/>
          <p:cNvSpPr/>
          <p:nvPr/>
        </p:nvSpPr>
        <p:spPr>
          <a:xfrm>
            <a:off x="2899900" y="2021450"/>
            <a:ext cx="1008000" cy="1009200"/>
          </a:xfrm>
          <a:prstGeom prst="ellipse">
            <a:avLst/>
          </a:prstGeom>
          <a:solidFill>
            <a:srgbClr val="EEEEEE"/>
          </a:solidFill>
          <a:ln w="1524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8" name="Google Shape;308;g61fb5890be_0_92"/>
          <p:cNvCxnSpPr>
            <a:stCxn id="307" idx="0"/>
            <a:endCxn id="307" idx="4"/>
          </p:cNvCxnSpPr>
          <p:nvPr/>
        </p:nvCxnSpPr>
        <p:spPr>
          <a:xfrm>
            <a:off x="3403900" y="2021450"/>
            <a:ext cx="0" cy="1009200"/>
          </a:xfrm>
          <a:prstGeom prst="straightConnector1">
            <a:avLst/>
          </a:prstGeom>
          <a:noFill/>
          <a:ln w="15240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Google Shape;309;g61fb5890be_0_92"/>
          <p:cNvCxnSpPr>
            <a:stCxn id="307" idx="2"/>
            <a:endCxn id="307" idx="6"/>
          </p:cNvCxnSpPr>
          <p:nvPr/>
        </p:nvCxnSpPr>
        <p:spPr>
          <a:xfrm>
            <a:off x="2899900" y="2526050"/>
            <a:ext cx="1008000" cy="0"/>
          </a:xfrm>
          <a:prstGeom prst="straightConnector1">
            <a:avLst/>
          </a:prstGeom>
          <a:noFill/>
          <a:ln w="15240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0" name="Google Shape;310;g61fb5890be_0_92"/>
          <p:cNvSpPr/>
          <p:nvPr/>
        </p:nvSpPr>
        <p:spPr>
          <a:xfrm flipH="1">
            <a:off x="2835988" y="1952750"/>
            <a:ext cx="1135800" cy="1146600"/>
          </a:xfrm>
          <a:prstGeom prst="chord">
            <a:avLst>
              <a:gd name="adj1" fmla="val 5400000"/>
              <a:gd name="adj2" fmla="val 16195198"/>
            </a:avLst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61fb5890be_0_92"/>
          <p:cNvSpPr/>
          <p:nvPr/>
        </p:nvSpPr>
        <p:spPr>
          <a:xfrm flipH="1">
            <a:off x="2930038" y="2036150"/>
            <a:ext cx="947700" cy="979800"/>
          </a:xfrm>
          <a:prstGeom prst="chord">
            <a:avLst>
              <a:gd name="adj1" fmla="val 5400000"/>
              <a:gd name="adj2" fmla="val 16194328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61fb5890be_0_92"/>
          <p:cNvSpPr/>
          <p:nvPr/>
        </p:nvSpPr>
        <p:spPr>
          <a:xfrm flipH="1">
            <a:off x="3036838" y="2146550"/>
            <a:ext cx="734100" cy="759000"/>
          </a:xfrm>
          <a:prstGeom prst="chord">
            <a:avLst>
              <a:gd name="adj1" fmla="val 5400000"/>
              <a:gd name="adj2" fmla="val 16194791"/>
            </a:avLst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61fb5890be_0_92"/>
          <p:cNvSpPr/>
          <p:nvPr/>
        </p:nvSpPr>
        <p:spPr>
          <a:xfrm>
            <a:off x="3408588" y="2527063"/>
            <a:ext cx="521300" cy="567557"/>
          </a:xfrm>
          <a:custGeom>
            <a:avLst/>
            <a:gdLst/>
            <a:ahLst/>
            <a:cxnLst/>
            <a:rect l="l" t="t" r="r" b="b"/>
            <a:pathLst>
              <a:path w="20852" h="21227" extrusionOk="0">
                <a:moveTo>
                  <a:pt x="20852" y="0"/>
                </a:moveTo>
                <a:lnTo>
                  <a:pt x="0" y="0"/>
                </a:lnTo>
                <a:lnTo>
                  <a:pt x="0" y="21227"/>
                </a:lnTo>
                <a:lnTo>
                  <a:pt x="4171" y="20478"/>
                </a:lnTo>
                <a:lnTo>
                  <a:pt x="9036" y="18446"/>
                </a:lnTo>
                <a:lnTo>
                  <a:pt x="13313" y="15559"/>
                </a:lnTo>
                <a:lnTo>
                  <a:pt x="16575" y="11977"/>
                </a:lnTo>
                <a:lnTo>
                  <a:pt x="18820" y="7753"/>
                </a:lnTo>
                <a:lnTo>
                  <a:pt x="20317" y="3315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</p:sp>
      <p:cxnSp>
        <p:nvCxnSpPr>
          <p:cNvPr id="314" name="Google Shape;314;g61fb5890be_0_92"/>
          <p:cNvCxnSpPr/>
          <p:nvPr/>
        </p:nvCxnSpPr>
        <p:spPr>
          <a:xfrm>
            <a:off x="3766138" y="2526388"/>
            <a:ext cx="11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5" name="Google Shape;315;g61fb5890be_0_92"/>
          <p:cNvSpPr/>
          <p:nvPr/>
        </p:nvSpPr>
        <p:spPr>
          <a:xfrm>
            <a:off x="3553363" y="2006975"/>
            <a:ext cx="103200" cy="1011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61fb5890be_0_92"/>
          <p:cNvSpPr/>
          <p:nvPr/>
        </p:nvSpPr>
        <p:spPr>
          <a:xfrm>
            <a:off x="3847038" y="2373975"/>
            <a:ext cx="103200" cy="1011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61fb5890be_0_92"/>
          <p:cNvSpPr txBox="1"/>
          <p:nvPr/>
        </p:nvSpPr>
        <p:spPr>
          <a:xfrm>
            <a:off x="3047800" y="3194225"/>
            <a:ext cx="7122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2</a:t>
            </a:r>
            <a:endParaRPr sz="3000"/>
          </a:p>
        </p:txBody>
      </p:sp>
      <p:sp>
        <p:nvSpPr>
          <p:cNvPr id="318" name="Google Shape;318;g61fb5890be_0_92"/>
          <p:cNvSpPr/>
          <p:nvPr/>
        </p:nvSpPr>
        <p:spPr>
          <a:xfrm>
            <a:off x="5064338" y="1952750"/>
            <a:ext cx="1135800" cy="1146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Reference spherical wheel</a:t>
            </a:r>
            <a:endParaRPr sz="1000"/>
          </a:p>
        </p:txBody>
      </p:sp>
      <p:sp>
        <p:nvSpPr>
          <p:cNvPr id="319" name="Google Shape;319;g61fb5890be_0_92"/>
          <p:cNvSpPr/>
          <p:nvPr/>
        </p:nvSpPr>
        <p:spPr>
          <a:xfrm>
            <a:off x="4879538" y="1833950"/>
            <a:ext cx="365100" cy="3651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61fb5890be_0_92"/>
          <p:cNvSpPr/>
          <p:nvPr/>
        </p:nvSpPr>
        <p:spPr>
          <a:xfrm>
            <a:off x="6019838" y="1833950"/>
            <a:ext cx="365100" cy="3651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61fb5890be_0_92"/>
          <p:cNvSpPr/>
          <p:nvPr/>
        </p:nvSpPr>
        <p:spPr>
          <a:xfrm flipH="1">
            <a:off x="5064336" y="1952750"/>
            <a:ext cx="1135800" cy="1146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322" name="Google Shape;322;g61fb5890be_0_92"/>
          <p:cNvSpPr/>
          <p:nvPr/>
        </p:nvSpPr>
        <p:spPr>
          <a:xfrm rot="-544940" flipH="1">
            <a:off x="4751591" y="2764065"/>
            <a:ext cx="171044" cy="317816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61fb5890be_0_92"/>
          <p:cNvSpPr/>
          <p:nvPr/>
        </p:nvSpPr>
        <p:spPr>
          <a:xfrm rot="-545417" flipH="1">
            <a:off x="4768929" y="2636046"/>
            <a:ext cx="45572" cy="138687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61fb5890be_0_92"/>
          <p:cNvSpPr/>
          <p:nvPr/>
        </p:nvSpPr>
        <p:spPr>
          <a:xfrm rot="-5983932" flipH="1">
            <a:off x="4798143" y="2617936"/>
            <a:ext cx="104707" cy="125721"/>
          </a:xfrm>
          <a:prstGeom prst="triangle">
            <a:avLst>
              <a:gd name="adj" fmla="val 50000"/>
            </a:avLst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61fb5890be_0_92"/>
          <p:cNvSpPr/>
          <p:nvPr/>
        </p:nvSpPr>
        <p:spPr>
          <a:xfrm rot="-964377" flipH="1">
            <a:off x="4933338" y="2573197"/>
            <a:ext cx="326503" cy="131885"/>
          </a:xfrm>
          <a:prstGeom prst="cloud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61fb5890be_0_92"/>
          <p:cNvSpPr/>
          <p:nvPr/>
        </p:nvSpPr>
        <p:spPr>
          <a:xfrm flipH="1">
            <a:off x="5064338" y="1952750"/>
            <a:ext cx="1135800" cy="1146600"/>
          </a:xfrm>
          <a:prstGeom prst="chord">
            <a:avLst>
              <a:gd name="adj1" fmla="val 5400000"/>
              <a:gd name="adj2" fmla="val 16195198"/>
            </a:avLst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61fb5890be_0_92"/>
          <p:cNvSpPr/>
          <p:nvPr/>
        </p:nvSpPr>
        <p:spPr>
          <a:xfrm flipH="1">
            <a:off x="5158388" y="2036150"/>
            <a:ext cx="947700" cy="979800"/>
          </a:xfrm>
          <a:prstGeom prst="chord">
            <a:avLst>
              <a:gd name="adj1" fmla="val 5400000"/>
              <a:gd name="adj2" fmla="val 16194328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61fb5890be_0_92"/>
          <p:cNvSpPr/>
          <p:nvPr/>
        </p:nvSpPr>
        <p:spPr>
          <a:xfrm>
            <a:off x="5931988" y="2108075"/>
            <a:ext cx="103200" cy="1011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61fb5890be_0_92"/>
          <p:cNvSpPr/>
          <p:nvPr/>
        </p:nvSpPr>
        <p:spPr>
          <a:xfrm flipH="1">
            <a:off x="5265188" y="2146550"/>
            <a:ext cx="734100" cy="759000"/>
          </a:xfrm>
          <a:prstGeom prst="chord">
            <a:avLst>
              <a:gd name="adj1" fmla="val 5400000"/>
              <a:gd name="adj2" fmla="val 16194791"/>
            </a:avLst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g61fb5890be_0_92"/>
          <p:cNvSpPr/>
          <p:nvPr/>
        </p:nvSpPr>
        <p:spPr>
          <a:xfrm>
            <a:off x="6002888" y="2752375"/>
            <a:ext cx="103200" cy="1011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61fb5890be_0_92"/>
          <p:cNvSpPr/>
          <p:nvPr/>
        </p:nvSpPr>
        <p:spPr>
          <a:xfrm flipH="1">
            <a:off x="5580638" y="2985850"/>
            <a:ext cx="103200" cy="101100"/>
          </a:xfrm>
          <a:prstGeom prst="chord">
            <a:avLst>
              <a:gd name="adj1" fmla="val 5400000"/>
              <a:gd name="adj2" fmla="val 16200000"/>
            </a:avLst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61fb5890be_0_92"/>
          <p:cNvSpPr/>
          <p:nvPr/>
        </p:nvSpPr>
        <p:spPr>
          <a:xfrm>
            <a:off x="7247575" y="1952738"/>
            <a:ext cx="1135800" cy="1146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Reference spherical wheel</a:t>
            </a:r>
            <a:endParaRPr sz="1000"/>
          </a:p>
        </p:txBody>
      </p:sp>
      <p:sp>
        <p:nvSpPr>
          <p:cNvPr id="333" name="Google Shape;333;g61fb5890be_0_92"/>
          <p:cNvSpPr/>
          <p:nvPr/>
        </p:nvSpPr>
        <p:spPr>
          <a:xfrm>
            <a:off x="7062775" y="1833938"/>
            <a:ext cx="365100" cy="3651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61fb5890be_0_92"/>
          <p:cNvSpPr/>
          <p:nvPr/>
        </p:nvSpPr>
        <p:spPr>
          <a:xfrm>
            <a:off x="8203075" y="1833938"/>
            <a:ext cx="365100" cy="3651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61fb5890be_0_92"/>
          <p:cNvSpPr/>
          <p:nvPr/>
        </p:nvSpPr>
        <p:spPr>
          <a:xfrm>
            <a:off x="7247575" y="1952738"/>
            <a:ext cx="1135800" cy="1146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g61fb5890be_0_92"/>
          <p:cNvSpPr/>
          <p:nvPr/>
        </p:nvSpPr>
        <p:spPr>
          <a:xfrm>
            <a:off x="7148900" y="2323388"/>
            <a:ext cx="133600" cy="405311"/>
          </a:xfrm>
          <a:custGeom>
            <a:avLst/>
            <a:gdLst/>
            <a:ahLst/>
            <a:cxnLst/>
            <a:rect l="l" t="t" r="r" b="b"/>
            <a:pathLst>
              <a:path w="5344" h="10671" extrusionOk="0">
                <a:moveTo>
                  <a:pt x="5344" y="0"/>
                </a:moveTo>
                <a:cubicBezTo>
                  <a:pt x="5060" y="498"/>
                  <a:pt x="4526" y="2028"/>
                  <a:pt x="3637" y="2988"/>
                </a:cubicBezTo>
                <a:cubicBezTo>
                  <a:pt x="2748" y="3948"/>
                  <a:pt x="-26" y="4837"/>
                  <a:pt x="9" y="5762"/>
                </a:cubicBezTo>
                <a:cubicBezTo>
                  <a:pt x="45" y="6687"/>
                  <a:pt x="2961" y="7719"/>
                  <a:pt x="3850" y="8537"/>
                </a:cubicBezTo>
                <a:cubicBezTo>
                  <a:pt x="4739" y="9355"/>
                  <a:pt x="5095" y="10315"/>
                  <a:pt x="5344" y="10671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7" name="Google Shape;337;g61fb5890be_0_92"/>
          <p:cNvSpPr/>
          <p:nvPr/>
        </p:nvSpPr>
        <p:spPr>
          <a:xfrm flipH="1">
            <a:off x="7247575" y="1952725"/>
            <a:ext cx="1135800" cy="1146600"/>
          </a:xfrm>
          <a:prstGeom prst="chord">
            <a:avLst>
              <a:gd name="adj1" fmla="val 5400000"/>
              <a:gd name="adj2" fmla="val 16195198"/>
            </a:avLst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61fb5890be_0_92"/>
          <p:cNvSpPr/>
          <p:nvPr/>
        </p:nvSpPr>
        <p:spPr>
          <a:xfrm flipH="1">
            <a:off x="7341625" y="2036125"/>
            <a:ext cx="947700" cy="979800"/>
          </a:xfrm>
          <a:prstGeom prst="chord">
            <a:avLst>
              <a:gd name="adj1" fmla="val 5400000"/>
              <a:gd name="adj2" fmla="val 16194328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61fb5890be_0_92"/>
          <p:cNvSpPr/>
          <p:nvPr/>
        </p:nvSpPr>
        <p:spPr>
          <a:xfrm>
            <a:off x="8115225" y="2108050"/>
            <a:ext cx="103200" cy="1011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g61fb5890be_0_92"/>
          <p:cNvSpPr/>
          <p:nvPr/>
        </p:nvSpPr>
        <p:spPr>
          <a:xfrm flipH="1">
            <a:off x="7448425" y="2146525"/>
            <a:ext cx="734100" cy="759000"/>
          </a:xfrm>
          <a:prstGeom prst="chord">
            <a:avLst>
              <a:gd name="adj1" fmla="val 5400000"/>
              <a:gd name="adj2" fmla="val 16194791"/>
            </a:avLst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61fb5890be_0_92"/>
          <p:cNvSpPr/>
          <p:nvPr/>
        </p:nvSpPr>
        <p:spPr>
          <a:xfrm>
            <a:off x="8186125" y="2752350"/>
            <a:ext cx="103200" cy="1011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61fb5890be_0_92"/>
          <p:cNvSpPr/>
          <p:nvPr/>
        </p:nvSpPr>
        <p:spPr>
          <a:xfrm>
            <a:off x="8114125" y="2447725"/>
            <a:ext cx="247200" cy="1566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3" name="Google Shape;343;g61fb5890be_0_92"/>
          <p:cNvCxnSpPr/>
          <p:nvPr/>
        </p:nvCxnSpPr>
        <p:spPr>
          <a:xfrm>
            <a:off x="8171125" y="2604325"/>
            <a:ext cx="115800" cy="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4" name="Google Shape;344;g61fb5890be_0_92"/>
          <p:cNvCxnSpPr/>
          <p:nvPr/>
        </p:nvCxnSpPr>
        <p:spPr>
          <a:xfrm>
            <a:off x="8171125" y="2447725"/>
            <a:ext cx="115800" cy="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5" name="Google Shape;345;g61fb5890be_0_92"/>
          <p:cNvSpPr/>
          <p:nvPr/>
        </p:nvSpPr>
        <p:spPr>
          <a:xfrm>
            <a:off x="7820300" y="2118475"/>
            <a:ext cx="51900" cy="8151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6" name="Google Shape;346;g61fb5890be_0_92"/>
          <p:cNvCxnSpPr/>
          <p:nvPr/>
        </p:nvCxnSpPr>
        <p:spPr>
          <a:xfrm>
            <a:off x="7876350" y="2150850"/>
            <a:ext cx="1200" cy="749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7" name="Google Shape;347;g61fb5890be_0_92"/>
          <p:cNvSpPr txBox="1"/>
          <p:nvPr/>
        </p:nvSpPr>
        <p:spPr>
          <a:xfrm>
            <a:off x="972425" y="3194225"/>
            <a:ext cx="7122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1</a:t>
            </a:r>
            <a:endParaRPr sz="3000"/>
          </a:p>
        </p:txBody>
      </p:sp>
      <p:sp>
        <p:nvSpPr>
          <p:cNvPr id="348" name="Google Shape;348;g61fb5890be_0_92"/>
          <p:cNvSpPr txBox="1"/>
          <p:nvPr/>
        </p:nvSpPr>
        <p:spPr>
          <a:xfrm>
            <a:off x="5276125" y="3194225"/>
            <a:ext cx="7122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3</a:t>
            </a:r>
            <a:endParaRPr sz="3000"/>
          </a:p>
        </p:txBody>
      </p:sp>
      <p:sp>
        <p:nvSpPr>
          <p:cNvPr id="349" name="Google Shape;349;g61fb5890be_0_92"/>
          <p:cNvSpPr txBox="1"/>
          <p:nvPr/>
        </p:nvSpPr>
        <p:spPr>
          <a:xfrm>
            <a:off x="7459375" y="3194225"/>
            <a:ext cx="7122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4</a:t>
            </a:r>
            <a:endParaRPr sz="3000"/>
          </a:p>
        </p:txBody>
      </p:sp>
      <p:sp>
        <p:nvSpPr>
          <p:cNvPr id="350" name="Google Shape;350;g61fb5890be_0_92"/>
          <p:cNvSpPr/>
          <p:nvPr/>
        </p:nvSpPr>
        <p:spPr>
          <a:xfrm>
            <a:off x="1847600" y="4322675"/>
            <a:ext cx="1135800" cy="1146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Reference spherical wheel</a:t>
            </a:r>
            <a:endParaRPr sz="1000"/>
          </a:p>
        </p:txBody>
      </p:sp>
      <p:sp>
        <p:nvSpPr>
          <p:cNvPr id="351" name="Google Shape;351;g61fb5890be_0_92"/>
          <p:cNvSpPr/>
          <p:nvPr/>
        </p:nvSpPr>
        <p:spPr>
          <a:xfrm>
            <a:off x="1662800" y="4203875"/>
            <a:ext cx="365100" cy="3651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61fb5890be_0_92"/>
          <p:cNvSpPr/>
          <p:nvPr/>
        </p:nvSpPr>
        <p:spPr>
          <a:xfrm>
            <a:off x="2803100" y="4203875"/>
            <a:ext cx="365100" cy="3651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61fb5890be_0_92"/>
          <p:cNvSpPr/>
          <p:nvPr/>
        </p:nvSpPr>
        <p:spPr>
          <a:xfrm>
            <a:off x="1847600" y="4322675"/>
            <a:ext cx="1135800" cy="1146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61fb5890be_0_92"/>
          <p:cNvSpPr/>
          <p:nvPr/>
        </p:nvSpPr>
        <p:spPr>
          <a:xfrm rot="2804">
            <a:off x="2202503" y="4734584"/>
            <a:ext cx="367800" cy="322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61fb5890be_0_92"/>
          <p:cNvSpPr/>
          <p:nvPr/>
        </p:nvSpPr>
        <p:spPr>
          <a:xfrm rot="2804">
            <a:off x="1915553" y="4572934"/>
            <a:ext cx="367800" cy="322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61fb5890be_0_92"/>
          <p:cNvSpPr/>
          <p:nvPr/>
        </p:nvSpPr>
        <p:spPr>
          <a:xfrm rot="2804">
            <a:off x="2202503" y="4411484"/>
            <a:ext cx="367800" cy="322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61fb5890be_0_92"/>
          <p:cNvSpPr/>
          <p:nvPr/>
        </p:nvSpPr>
        <p:spPr>
          <a:xfrm rot="2804">
            <a:off x="1915553" y="4896034"/>
            <a:ext cx="367800" cy="322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g61fb5890be_0_92"/>
          <p:cNvSpPr/>
          <p:nvPr/>
        </p:nvSpPr>
        <p:spPr>
          <a:xfrm rot="2804">
            <a:off x="2202503" y="5057684"/>
            <a:ext cx="367800" cy="322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9" name="Google Shape;359;g61fb5890be_0_92"/>
          <p:cNvCxnSpPr>
            <a:stCxn id="355" idx="4"/>
          </p:cNvCxnSpPr>
          <p:nvPr/>
        </p:nvCxnSpPr>
        <p:spPr>
          <a:xfrm rot="10800000">
            <a:off x="1974353" y="4533249"/>
            <a:ext cx="21900" cy="39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g61fb5890be_0_92"/>
          <p:cNvCxnSpPr>
            <a:stCxn id="356" idx="4"/>
            <a:endCxn id="356" idx="4"/>
          </p:cNvCxnSpPr>
          <p:nvPr/>
        </p:nvCxnSpPr>
        <p:spPr>
          <a:xfrm>
            <a:off x="2283203" y="4411399"/>
            <a:ext cx="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g61fb5890be_0_92"/>
          <p:cNvCxnSpPr>
            <a:stCxn id="355" idx="3"/>
            <a:endCxn id="355" idx="3"/>
          </p:cNvCxnSpPr>
          <p:nvPr/>
        </p:nvCxnSpPr>
        <p:spPr>
          <a:xfrm>
            <a:off x="1915553" y="4734184"/>
            <a:ext cx="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g61fb5890be_0_92"/>
          <p:cNvCxnSpPr>
            <a:stCxn id="356" idx="4"/>
          </p:cNvCxnSpPr>
          <p:nvPr/>
        </p:nvCxnSpPr>
        <p:spPr>
          <a:xfrm rot="10800000">
            <a:off x="2213003" y="4359199"/>
            <a:ext cx="70200" cy="52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g61fb5890be_0_92"/>
          <p:cNvCxnSpPr/>
          <p:nvPr/>
        </p:nvCxnSpPr>
        <p:spPr>
          <a:xfrm rot="10800000" flipH="1">
            <a:off x="2489603" y="4337768"/>
            <a:ext cx="60900" cy="73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g61fb5890be_0_92"/>
          <p:cNvCxnSpPr>
            <a:stCxn id="355" idx="3"/>
          </p:cNvCxnSpPr>
          <p:nvPr/>
        </p:nvCxnSpPr>
        <p:spPr>
          <a:xfrm flipH="1">
            <a:off x="1869953" y="4734184"/>
            <a:ext cx="45600" cy="2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g61fb5890be_0_92"/>
          <p:cNvCxnSpPr>
            <a:stCxn id="357" idx="3"/>
          </p:cNvCxnSpPr>
          <p:nvPr/>
        </p:nvCxnSpPr>
        <p:spPr>
          <a:xfrm rot="10800000">
            <a:off x="1869953" y="5036284"/>
            <a:ext cx="45600" cy="21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6" name="Google Shape;366;g61fb5890be_0_92"/>
          <p:cNvCxnSpPr>
            <a:stCxn id="357" idx="2"/>
          </p:cNvCxnSpPr>
          <p:nvPr/>
        </p:nvCxnSpPr>
        <p:spPr>
          <a:xfrm flipH="1">
            <a:off x="1974353" y="5218749"/>
            <a:ext cx="21900" cy="42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7" name="Google Shape;367;g61fb5890be_0_92"/>
          <p:cNvCxnSpPr>
            <a:stCxn id="358" idx="2"/>
          </p:cNvCxnSpPr>
          <p:nvPr/>
        </p:nvCxnSpPr>
        <p:spPr>
          <a:xfrm flipH="1">
            <a:off x="2226203" y="5380399"/>
            <a:ext cx="57000" cy="55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8" name="Google Shape;368;g61fb5890be_0_92"/>
          <p:cNvCxnSpPr>
            <a:stCxn id="358" idx="1"/>
          </p:cNvCxnSpPr>
          <p:nvPr/>
        </p:nvCxnSpPr>
        <p:spPr>
          <a:xfrm>
            <a:off x="2489603" y="5380568"/>
            <a:ext cx="52800" cy="79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9" name="Google Shape;369;g61fb5890be_0_92"/>
          <p:cNvSpPr/>
          <p:nvPr/>
        </p:nvSpPr>
        <p:spPr>
          <a:xfrm flipH="1">
            <a:off x="1847600" y="4322675"/>
            <a:ext cx="1135800" cy="1146600"/>
          </a:xfrm>
          <a:prstGeom prst="chord">
            <a:avLst>
              <a:gd name="adj1" fmla="val 5400000"/>
              <a:gd name="adj2" fmla="val 16195198"/>
            </a:avLst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g61fb5890be_0_92"/>
          <p:cNvSpPr/>
          <p:nvPr/>
        </p:nvSpPr>
        <p:spPr>
          <a:xfrm flipH="1">
            <a:off x="1941650" y="4406075"/>
            <a:ext cx="947700" cy="979800"/>
          </a:xfrm>
          <a:prstGeom prst="chord">
            <a:avLst>
              <a:gd name="adj1" fmla="val 5400000"/>
              <a:gd name="adj2" fmla="val 16194328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61fb5890be_0_92"/>
          <p:cNvSpPr/>
          <p:nvPr/>
        </p:nvSpPr>
        <p:spPr>
          <a:xfrm flipH="1">
            <a:off x="2048450" y="4516475"/>
            <a:ext cx="734100" cy="759000"/>
          </a:xfrm>
          <a:prstGeom prst="chord">
            <a:avLst>
              <a:gd name="adj1" fmla="val 5400000"/>
              <a:gd name="adj2" fmla="val 16194791"/>
            </a:avLst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g61fb5890be_0_92"/>
          <p:cNvSpPr/>
          <p:nvPr/>
        </p:nvSpPr>
        <p:spPr>
          <a:xfrm>
            <a:off x="2420200" y="5099225"/>
            <a:ext cx="469170" cy="365317"/>
          </a:xfrm>
          <a:custGeom>
            <a:avLst/>
            <a:gdLst/>
            <a:ahLst/>
            <a:cxnLst/>
            <a:rect l="l" t="t" r="r" b="b"/>
            <a:pathLst>
              <a:path w="20852" h="21227" extrusionOk="0">
                <a:moveTo>
                  <a:pt x="20852" y="0"/>
                </a:moveTo>
                <a:lnTo>
                  <a:pt x="0" y="0"/>
                </a:lnTo>
                <a:lnTo>
                  <a:pt x="0" y="21227"/>
                </a:lnTo>
                <a:lnTo>
                  <a:pt x="4171" y="20478"/>
                </a:lnTo>
                <a:lnTo>
                  <a:pt x="9036" y="18446"/>
                </a:lnTo>
                <a:lnTo>
                  <a:pt x="13313" y="15559"/>
                </a:lnTo>
                <a:lnTo>
                  <a:pt x="16575" y="11977"/>
                </a:lnTo>
                <a:lnTo>
                  <a:pt x="18820" y="7753"/>
                </a:lnTo>
                <a:lnTo>
                  <a:pt x="20317" y="3315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</p:sp>
      <p:cxnSp>
        <p:nvCxnSpPr>
          <p:cNvPr id="373" name="Google Shape;373;g61fb5890be_0_92"/>
          <p:cNvCxnSpPr/>
          <p:nvPr/>
        </p:nvCxnSpPr>
        <p:spPr>
          <a:xfrm rot="10800000" flipH="1">
            <a:off x="2722875" y="5099825"/>
            <a:ext cx="126300" cy="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" name="Google Shape;374;g61fb5890be_0_92"/>
          <p:cNvSpPr/>
          <p:nvPr/>
        </p:nvSpPr>
        <p:spPr>
          <a:xfrm>
            <a:off x="2524500" y="4360225"/>
            <a:ext cx="103200" cy="1011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g61fb5890be_0_92"/>
          <p:cNvSpPr/>
          <p:nvPr/>
        </p:nvSpPr>
        <p:spPr>
          <a:xfrm>
            <a:off x="2804025" y="4601050"/>
            <a:ext cx="103200" cy="1011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61fb5890be_0_92"/>
          <p:cNvSpPr/>
          <p:nvPr/>
        </p:nvSpPr>
        <p:spPr>
          <a:xfrm>
            <a:off x="2849175" y="4981450"/>
            <a:ext cx="103200" cy="1011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61fb5890be_0_92"/>
          <p:cNvSpPr/>
          <p:nvPr/>
        </p:nvSpPr>
        <p:spPr>
          <a:xfrm>
            <a:off x="4146800" y="4322663"/>
            <a:ext cx="1135800" cy="1146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Reference spherical wheel</a:t>
            </a:r>
            <a:endParaRPr sz="1000"/>
          </a:p>
        </p:txBody>
      </p:sp>
      <p:sp>
        <p:nvSpPr>
          <p:cNvPr id="378" name="Google Shape;378;g61fb5890be_0_92"/>
          <p:cNvSpPr/>
          <p:nvPr/>
        </p:nvSpPr>
        <p:spPr>
          <a:xfrm>
            <a:off x="3962000" y="4203863"/>
            <a:ext cx="365100" cy="3651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g61fb5890be_0_92"/>
          <p:cNvSpPr/>
          <p:nvPr/>
        </p:nvSpPr>
        <p:spPr>
          <a:xfrm>
            <a:off x="5102300" y="4203863"/>
            <a:ext cx="365100" cy="3651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g61fb5890be_0_92"/>
          <p:cNvSpPr/>
          <p:nvPr/>
        </p:nvSpPr>
        <p:spPr>
          <a:xfrm>
            <a:off x="4146800" y="4323438"/>
            <a:ext cx="1135800" cy="1146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61fb5890be_0_92"/>
          <p:cNvSpPr/>
          <p:nvPr/>
        </p:nvSpPr>
        <p:spPr>
          <a:xfrm>
            <a:off x="3747950" y="5077338"/>
            <a:ext cx="166200" cy="340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g61fb5890be_0_92"/>
          <p:cNvSpPr/>
          <p:nvPr/>
        </p:nvSpPr>
        <p:spPr>
          <a:xfrm>
            <a:off x="3688100" y="4896338"/>
            <a:ext cx="285900" cy="522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3" name="Google Shape;383;g61fb5890be_0_92"/>
          <p:cNvCxnSpPr>
            <a:stCxn id="382" idx="2"/>
            <a:endCxn id="381" idx="0"/>
          </p:cNvCxnSpPr>
          <p:nvPr/>
        </p:nvCxnSpPr>
        <p:spPr>
          <a:xfrm>
            <a:off x="3831050" y="4948538"/>
            <a:ext cx="0" cy="1287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4" name="Google Shape;384;g61fb5890be_0_92"/>
          <p:cNvSpPr/>
          <p:nvPr/>
        </p:nvSpPr>
        <p:spPr>
          <a:xfrm rot="-332669">
            <a:off x="3874921" y="5292789"/>
            <a:ext cx="444612" cy="79478"/>
          </a:xfrm>
          <a:custGeom>
            <a:avLst/>
            <a:gdLst/>
            <a:ahLst/>
            <a:cxnLst/>
            <a:rect l="l" t="t" r="r" b="b"/>
            <a:pathLst>
              <a:path w="19050" h="5167" extrusionOk="0">
                <a:moveTo>
                  <a:pt x="0" y="4770"/>
                </a:moveTo>
                <a:cubicBezTo>
                  <a:pt x="762" y="3976"/>
                  <a:pt x="2413" y="-55"/>
                  <a:pt x="4572" y="8"/>
                </a:cubicBezTo>
                <a:cubicBezTo>
                  <a:pt x="6731" y="72"/>
                  <a:pt x="10541" y="5024"/>
                  <a:pt x="12954" y="5151"/>
                </a:cubicBezTo>
                <a:cubicBezTo>
                  <a:pt x="15367" y="5278"/>
                  <a:pt x="18034" y="1500"/>
                  <a:pt x="19050" y="770"/>
                </a:cubicBez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5" name="Google Shape;385;g61fb5890be_0_92"/>
          <p:cNvSpPr/>
          <p:nvPr/>
        </p:nvSpPr>
        <p:spPr>
          <a:xfrm flipH="1">
            <a:off x="4146800" y="4322663"/>
            <a:ext cx="1135800" cy="1146600"/>
          </a:xfrm>
          <a:prstGeom prst="chord">
            <a:avLst>
              <a:gd name="adj1" fmla="val 5400000"/>
              <a:gd name="adj2" fmla="val 16195198"/>
            </a:avLst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g61fb5890be_0_92"/>
          <p:cNvSpPr/>
          <p:nvPr/>
        </p:nvSpPr>
        <p:spPr>
          <a:xfrm flipH="1">
            <a:off x="4240850" y="4406063"/>
            <a:ext cx="947700" cy="979800"/>
          </a:xfrm>
          <a:prstGeom prst="chord">
            <a:avLst>
              <a:gd name="adj1" fmla="val 5400000"/>
              <a:gd name="adj2" fmla="val 16194328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61fb5890be_0_92"/>
          <p:cNvSpPr/>
          <p:nvPr/>
        </p:nvSpPr>
        <p:spPr>
          <a:xfrm flipH="1">
            <a:off x="4347650" y="4516463"/>
            <a:ext cx="734100" cy="759000"/>
          </a:xfrm>
          <a:prstGeom prst="chord">
            <a:avLst>
              <a:gd name="adj1" fmla="val 5400000"/>
              <a:gd name="adj2" fmla="val 16194791"/>
            </a:avLst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g61fb5890be_0_92"/>
          <p:cNvSpPr/>
          <p:nvPr/>
        </p:nvSpPr>
        <p:spPr>
          <a:xfrm rot="10800000" flipH="1">
            <a:off x="4719400" y="4348050"/>
            <a:ext cx="521300" cy="549567"/>
          </a:xfrm>
          <a:custGeom>
            <a:avLst/>
            <a:gdLst/>
            <a:ahLst/>
            <a:cxnLst/>
            <a:rect l="l" t="t" r="r" b="b"/>
            <a:pathLst>
              <a:path w="20852" h="21227" extrusionOk="0">
                <a:moveTo>
                  <a:pt x="20852" y="0"/>
                </a:moveTo>
                <a:lnTo>
                  <a:pt x="0" y="0"/>
                </a:lnTo>
                <a:lnTo>
                  <a:pt x="0" y="21227"/>
                </a:lnTo>
                <a:lnTo>
                  <a:pt x="4171" y="20478"/>
                </a:lnTo>
                <a:lnTo>
                  <a:pt x="9036" y="18446"/>
                </a:lnTo>
                <a:lnTo>
                  <a:pt x="13313" y="15559"/>
                </a:lnTo>
                <a:lnTo>
                  <a:pt x="16575" y="11977"/>
                </a:lnTo>
                <a:lnTo>
                  <a:pt x="18820" y="7753"/>
                </a:lnTo>
                <a:lnTo>
                  <a:pt x="20317" y="3315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</p:sp>
      <p:cxnSp>
        <p:nvCxnSpPr>
          <p:cNvPr id="389" name="Google Shape;389;g61fb5890be_0_92"/>
          <p:cNvCxnSpPr/>
          <p:nvPr/>
        </p:nvCxnSpPr>
        <p:spPr>
          <a:xfrm>
            <a:off x="5076950" y="4896300"/>
            <a:ext cx="11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0" name="Google Shape;390;g61fb5890be_0_92"/>
          <p:cNvSpPr/>
          <p:nvPr/>
        </p:nvSpPr>
        <p:spPr>
          <a:xfrm>
            <a:off x="5161825" y="4929363"/>
            <a:ext cx="103200" cy="1011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g61fb5890be_0_92"/>
          <p:cNvSpPr/>
          <p:nvPr/>
        </p:nvSpPr>
        <p:spPr>
          <a:xfrm>
            <a:off x="5002350" y="5225463"/>
            <a:ext cx="103200" cy="1011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61fb5890be_0_92"/>
          <p:cNvSpPr/>
          <p:nvPr/>
        </p:nvSpPr>
        <p:spPr>
          <a:xfrm flipH="1">
            <a:off x="4663100" y="5356238"/>
            <a:ext cx="103200" cy="101100"/>
          </a:xfrm>
          <a:prstGeom prst="chord">
            <a:avLst>
              <a:gd name="adj1" fmla="val 5400000"/>
              <a:gd name="adj2" fmla="val 16200000"/>
            </a:avLst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g61fb5890be_0_92"/>
          <p:cNvSpPr/>
          <p:nvPr/>
        </p:nvSpPr>
        <p:spPr>
          <a:xfrm flipH="1">
            <a:off x="6374536" y="4322675"/>
            <a:ext cx="1135800" cy="1146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394" name="Google Shape;394;g61fb5890be_0_92"/>
          <p:cNvSpPr/>
          <p:nvPr/>
        </p:nvSpPr>
        <p:spPr>
          <a:xfrm rot="-544940" flipH="1">
            <a:off x="6061791" y="5133990"/>
            <a:ext cx="171044" cy="317816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g61fb5890be_0_92"/>
          <p:cNvSpPr/>
          <p:nvPr/>
        </p:nvSpPr>
        <p:spPr>
          <a:xfrm rot="-545417" flipH="1">
            <a:off x="6079129" y="5005971"/>
            <a:ext cx="45572" cy="138687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g61fb5890be_0_92"/>
          <p:cNvSpPr/>
          <p:nvPr/>
        </p:nvSpPr>
        <p:spPr>
          <a:xfrm rot="-5983932" flipH="1">
            <a:off x="6108343" y="4987861"/>
            <a:ext cx="104707" cy="125721"/>
          </a:xfrm>
          <a:prstGeom prst="triangle">
            <a:avLst>
              <a:gd name="adj" fmla="val 50000"/>
            </a:avLst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g61fb5890be_0_92"/>
          <p:cNvSpPr/>
          <p:nvPr/>
        </p:nvSpPr>
        <p:spPr>
          <a:xfrm rot="-964377" flipH="1">
            <a:off x="6243538" y="4943122"/>
            <a:ext cx="326503" cy="131885"/>
          </a:xfrm>
          <a:prstGeom prst="cloud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g61fb5890be_0_92"/>
          <p:cNvSpPr/>
          <p:nvPr/>
        </p:nvSpPr>
        <p:spPr>
          <a:xfrm flipH="1">
            <a:off x="6374525" y="4322675"/>
            <a:ext cx="1135800" cy="1146600"/>
          </a:xfrm>
          <a:prstGeom prst="chord">
            <a:avLst>
              <a:gd name="adj1" fmla="val 5400000"/>
              <a:gd name="adj2" fmla="val 16195198"/>
            </a:avLst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61fb5890be_0_92"/>
          <p:cNvSpPr/>
          <p:nvPr/>
        </p:nvSpPr>
        <p:spPr>
          <a:xfrm flipH="1">
            <a:off x="6468575" y="4406075"/>
            <a:ext cx="947700" cy="979800"/>
          </a:xfrm>
          <a:prstGeom prst="chord">
            <a:avLst>
              <a:gd name="adj1" fmla="val 5400000"/>
              <a:gd name="adj2" fmla="val 16194328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g61fb5890be_0_92"/>
          <p:cNvSpPr/>
          <p:nvPr/>
        </p:nvSpPr>
        <p:spPr>
          <a:xfrm>
            <a:off x="7242175" y="4478000"/>
            <a:ext cx="103200" cy="1011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g61fb5890be_0_92"/>
          <p:cNvSpPr/>
          <p:nvPr/>
        </p:nvSpPr>
        <p:spPr>
          <a:xfrm flipH="1">
            <a:off x="6575375" y="4516475"/>
            <a:ext cx="734100" cy="759000"/>
          </a:xfrm>
          <a:prstGeom prst="chord">
            <a:avLst>
              <a:gd name="adj1" fmla="val 5400000"/>
              <a:gd name="adj2" fmla="val 16194791"/>
            </a:avLst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g61fb5890be_0_92"/>
          <p:cNvSpPr/>
          <p:nvPr/>
        </p:nvSpPr>
        <p:spPr>
          <a:xfrm>
            <a:off x="7313075" y="5122300"/>
            <a:ext cx="103200" cy="1011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61fb5890be_0_92"/>
          <p:cNvSpPr/>
          <p:nvPr/>
        </p:nvSpPr>
        <p:spPr>
          <a:xfrm flipH="1">
            <a:off x="6890825" y="5355775"/>
            <a:ext cx="103200" cy="101100"/>
          </a:xfrm>
          <a:prstGeom prst="chord">
            <a:avLst>
              <a:gd name="adj1" fmla="val 5400000"/>
              <a:gd name="adj2" fmla="val 16200000"/>
            </a:avLst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g61fb5890be_0_92"/>
          <p:cNvSpPr/>
          <p:nvPr/>
        </p:nvSpPr>
        <p:spPr>
          <a:xfrm>
            <a:off x="6189725" y="4203875"/>
            <a:ext cx="365100" cy="3651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61fb5890be_0_92"/>
          <p:cNvSpPr/>
          <p:nvPr/>
        </p:nvSpPr>
        <p:spPr>
          <a:xfrm>
            <a:off x="7330025" y="4203875"/>
            <a:ext cx="365100" cy="3651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61fb5890be_0_92"/>
          <p:cNvSpPr/>
          <p:nvPr/>
        </p:nvSpPr>
        <p:spPr>
          <a:xfrm>
            <a:off x="7059200" y="4478775"/>
            <a:ext cx="365100" cy="3651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g61fb5890be_0_92"/>
          <p:cNvSpPr/>
          <p:nvPr/>
        </p:nvSpPr>
        <p:spPr>
          <a:xfrm rot="-2700000" flipH="1">
            <a:off x="7263183" y="4451430"/>
            <a:ext cx="239285" cy="12134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B6D7A8"/>
          </a:solidFill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g61fb5890be_0_92"/>
          <p:cNvSpPr txBox="1"/>
          <p:nvPr/>
        </p:nvSpPr>
        <p:spPr>
          <a:xfrm>
            <a:off x="2059400" y="5565175"/>
            <a:ext cx="7122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5</a:t>
            </a:r>
            <a:endParaRPr sz="3000"/>
          </a:p>
        </p:txBody>
      </p:sp>
      <p:sp>
        <p:nvSpPr>
          <p:cNvPr id="409" name="Google Shape;409;g61fb5890be_0_92"/>
          <p:cNvSpPr txBox="1"/>
          <p:nvPr/>
        </p:nvSpPr>
        <p:spPr>
          <a:xfrm>
            <a:off x="4358588" y="5538125"/>
            <a:ext cx="7122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6</a:t>
            </a:r>
            <a:endParaRPr sz="3000"/>
          </a:p>
        </p:txBody>
      </p:sp>
      <p:sp>
        <p:nvSpPr>
          <p:cNvPr id="410" name="Google Shape;410;g61fb5890be_0_92"/>
          <p:cNvSpPr txBox="1"/>
          <p:nvPr/>
        </p:nvSpPr>
        <p:spPr>
          <a:xfrm>
            <a:off x="6586325" y="5565175"/>
            <a:ext cx="7122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7</a:t>
            </a:r>
            <a:endParaRPr sz="3000"/>
          </a:p>
        </p:txBody>
      </p:sp>
      <p:sp>
        <p:nvSpPr>
          <p:cNvPr id="411" name="Google Shape;411;g61fb5890be_0_92"/>
          <p:cNvSpPr/>
          <p:nvPr/>
        </p:nvSpPr>
        <p:spPr>
          <a:xfrm rot="198516">
            <a:off x="7460876" y="2943640"/>
            <a:ext cx="351018" cy="62349"/>
          </a:xfrm>
          <a:custGeom>
            <a:avLst/>
            <a:gdLst/>
            <a:ahLst/>
            <a:cxnLst/>
            <a:rect l="l" t="t" r="r" b="b"/>
            <a:pathLst>
              <a:path w="23904" h="5158" extrusionOk="0">
                <a:moveTo>
                  <a:pt x="0" y="4055"/>
                </a:moveTo>
                <a:cubicBezTo>
                  <a:pt x="854" y="4055"/>
                  <a:pt x="3344" y="3877"/>
                  <a:pt x="5122" y="4055"/>
                </a:cubicBezTo>
                <a:cubicBezTo>
                  <a:pt x="6901" y="4233"/>
                  <a:pt x="8928" y="5193"/>
                  <a:pt x="10671" y="5122"/>
                </a:cubicBezTo>
                <a:cubicBezTo>
                  <a:pt x="12414" y="5051"/>
                  <a:pt x="14193" y="4304"/>
                  <a:pt x="15580" y="3628"/>
                </a:cubicBezTo>
                <a:cubicBezTo>
                  <a:pt x="16967" y="2952"/>
                  <a:pt x="17608" y="1672"/>
                  <a:pt x="18995" y="1067"/>
                </a:cubicBezTo>
                <a:cubicBezTo>
                  <a:pt x="20382" y="462"/>
                  <a:pt x="23086" y="178"/>
                  <a:pt x="23904" y="0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61fb5890be_0_118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418" name="Google Shape;418;g61fb5890be_0_118"/>
          <p:cNvSpPr txBox="1">
            <a:spLocks noGrp="1"/>
          </p:cNvSpPr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Concept Generation</a:t>
            </a:r>
            <a:endParaRPr/>
          </a:p>
        </p:txBody>
      </p:sp>
      <p:sp>
        <p:nvSpPr>
          <p:cNvPr id="419" name="Google Shape;419;g61fb5890be_0_118"/>
          <p:cNvSpPr txBox="1">
            <a:spLocks noGrp="1"/>
          </p:cNvSpPr>
          <p:nvPr>
            <p:ph type="body" idx="2"/>
          </p:nvPr>
        </p:nvSpPr>
        <p:spPr>
          <a:xfrm>
            <a:off x="227013" y="1006103"/>
            <a:ext cx="8691600" cy="40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Concepts 8 to 15</a:t>
            </a:r>
            <a:endParaRPr/>
          </a:p>
        </p:txBody>
      </p:sp>
      <p:sp>
        <p:nvSpPr>
          <p:cNvPr id="420" name="Google Shape;420;g61fb5890be_0_118"/>
          <p:cNvSpPr/>
          <p:nvPr/>
        </p:nvSpPr>
        <p:spPr>
          <a:xfrm>
            <a:off x="696475" y="1978550"/>
            <a:ext cx="1135800" cy="1146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g61fb5890be_0_118"/>
          <p:cNvSpPr/>
          <p:nvPr/>
        </p:nvSpPr>
        <p:spPr>
          <a:xfrm rot="198516">
            <a:off x="914863" y="2961852"/>
            <a:ext cx="351018" cy="62349"/>
          </a:xfrm>
          <a:custGeom>
            <a:avLst/>
            <a:gdLst/>
            <a:ahLst/>
            <a:cxnLst/>
            <a:rect l="l" t="t" r="r" b="b"/>
            <a:pathLst>
              <a:path w="23904" h="5158" extrusionOk="0">
                <a:moveTo>
                  <a:pt x="0" y="4055"/>
                </a:moveTo>
                <a:cubicBezTo>
                  <a:pt x="854" y="4055"/>
                  <a:pt x="3344" y="3877"/>
                  <a:pt x="5122" y="4055"/>
                </a:cubicBezTo>
                <a:cubicBezTo>
                  <a:pt x="6901" y="4233"/>
                  <a:pt x="8928" y="5193"/>
                  <a:pt x="10671" y="5122"/>
                </a:cubicBezTo>
                <a:cubicBezTo>
                  <a:pt x="12414" y="5051"/>
                  <a:pt x="14193" y="4304"/>
                  <a:pt x="15580" y="3628"/>
                </a:cubicBezTo>
                <a:cubicBezTo>
                  <a:pt x="16967" y="2952"/>
                  <a:pt x="17608" y="1672"/>
                  <a:pt x="18995" y="1067"/>
                </a:cubicBezTo>
                <a:cubicBezTo>
                  <a:pt x="20382" y="462"/>
                  <a:pt x="23086" y="178"/>
                  <a:pt x="23904" y="0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2" name="Google Shape;422;g61fb5890be_0_118"/>
          <p:cNvSpPr/>
          <p:nvPr/>
        </p:nvSpPr>
        <p:spPr>
          <a:xfrm>
            <a:off x="597800" y="2349200"/>
            <a:ext cx="133600" cy="405311"/>
          </a:xfrm>
          <a:custGeom>
            <a:avLst/>
            <a:gdLst/>
            <a:ahLst/>
            <a:cxnLst/>
            <a:rect l="l" t="t" r="r" b="b"/>
            <a:pathLst>
              <a:path w="5344" h="10671" extrusionOk="0">
                <a:moveTo>
                  <a:pt x="5344" y="0"/>
                </a:moveTo>
                <a:cubicBezTo>
                  <a:pt x="5060" y="498"/>
                  <a:pt x="4526" y="2028"/>
                  <a:pt x="3637" y="2988"/>
                </a:cubicBezTo>
                <a:cubicBezTo>
                  <a:pt x="2748" y="3948"/>
                  <a:pt x="-26" y="4837"/>
                  <a:pt x="9" y="5762"/>
                </a:cubicBezTo>
                <a:cubicBezTo>
                  <a:pt x="45" y="6687"/>
                  <a:pt x="2961" y="7719"/>
                  <a:pt x="3850" y="8537"/>
                </a:cubicBezTo>
                <a:cubicBezTo>
                  <a:pt x="4739" y="9355"/>
                  <a:pt x="5095" y="10315"/>
                  <a:pt x="5344" y="10671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3" name="Google Shape;423;g61fb5890be_0_118"/>
          <p:cNvSpPr/>
          <p:nvPr/>
        </p:nvSpPr>
        <p:spPr>
          <a:xfrm flipH="1">
            <a:off x="696475" y="1978550"/>
            <a:ext cx="1135800" cy="1146600"/>
          </a:xfrm>
          <a:prstGeom prst="chord">
            <a:avLst>
              <a:gd name="adj1" fmla="val 5400000"/>
              <a:gd name="adj2" fmla="val 16195198"/>
            </a:avLst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g61fb5890be_0_118"/>
          <p:cNvSpPr/>
          <p:nvPr/>
        </p:nvSpPr>
        <p:spPr>
          <a:xfrm flipH="1">
            <a:off x="790525" y="2061950"/>
            <a:ext cx="947700" cy="979800"/>
          </a:xfrm>
          <a:prstGeom prst="chord">
            <a:avLst>
              <a:gd name="adj1" fmla="val 5400000"/>
              <a:gd name="adj2" fmla="val 16194328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g61fb5890be_0_118"/>
          <p:cNvSpPr/>
          <p:nvPr/>
        </p:nvSpPr>
        <p:spPr>
          <a:xfrm flipH="1">
            <a:off x="897325" y="2172350"/>
            <a:ext cx="734100" cy="759000"/>
          </a:xfrm>
          <a:prstGeom prst="chord">
            <a:avLst>
              <a:gd name="adj1" fmla="val 5400000"/>
              <a:gd name="adj2" fmla="val 16194791"/>
            </a:avLst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g61fb5890be_0_118"/>
          <p:cNvSpPr/>
          <p:nvPr/>
        </p:nvSpPr>
        <p:spPr>
          <a:xfrm rot="10800000" flipH="1">
            <a:off x="1269075" y="2003938"/>
            <a:ext cx="521300" cy="549567"/>
          </a:xfrm>
          <a:custGeom>
            <a:avLst/>
            <a:gdLst/>
            <a:ahLst/>
            <a:cxnLst/>
            <a:rect l="l" t="t" r="r" b="b"/>
            <a:pathLst>
              <a:path w="20852" h="21227" extrusionOk="0">
                <a:moveTo>
                  <a:pt x="20852" y="0"/>
                </a:moveTo>
                <a:lnTo>
                  <a:pt x="0" y="0"/>
                </a:lnTo>
                <a:lnTo>
                  <a:pt x="0" y="21227"/>
                </a:lnTo>
                <a:lnTo>
                  <a:pt x="4171" y="20478"/>
                </a:lnTo>
                <a:lnTo>
                  <a:pt x="9036" y="18446"/>
                </a:lnTo>
                <a:lnTo>
                  <a:pt x="13313" y="15559"/>
                </a:lnTo>
                <a:lnTo>
                  <a:pt x="16575" y="11977"/>
                </a:lnTo>
                <a:lnTo>
                  <a:pt x="18820" y="7753"/>
                </a:lnTo>
                <a:lnTo>
                  <a:pt x="20317" y="3315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</p:sp>
      <p:cxnSp>
        <p:nvCxnSpPr>
          <p:cNvPr id="427" name="Google Shape;427;g61fb5890be_0_118"/>
          <p:cNvCxnSpPr/>
          <p:nvPr/>
        </p:nvCxnSpPr>
        <p:spPr>
          <a:xfrm>
            <a:off x="1626625" y="2552188"/>
            <a:ext cx="11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g61fb5890be_0_118"/>
          <p:cNvSpPr/>
          <p:nvPr/>
        </p:nvSpPr>
        <p:spPr>
          <a:xfrm>
            <a:off x="1711500" y="2585250"/>
            <a:ext cx="103200" cy="1011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g61fb5890be_0_118"/>
          <p:cNvSpPr/>
          <p:nvPr/>
        </p:nvSpPr>
        <p:spPr>
          <a:xfrm>
            <a:off x="1552025" y="2881350"/>
            <a:ext cx="103200" cy="1011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g61fb5890be_0_118"/>
          <p:cNvSpPr/>
          <p:nvPr/>
        </p:nvSpPr>
        <p:spPr>
          <a:xfrm flipH="1">
            <a:off x="1212775" y="3012125"/>
            <a:ext cx="103200" cy="101100"/>
          </a:xfrm>
          <a:prstGeom prst="chord">
            <a:avLst>
              <a:gd name="adj1" fmla="val 5400000"/>
              <a:gd name="adj2" fmla="val 16200000"/>
            </a:avLst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g61fb5890be_0_118"/>
          <p:cNvSpPr/>
          <p:nvPr/>
        </p:nvSpPr>
        <p:spPr>
          <a:xfrm>
            <a:off x="511675" y="1859750"/>
            <a:ext cx="365100" cy="3651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61fb5890be_0_118"/>
          <p:cNvSpPr/>
          <p:nvPr/>
        </p:nvSpPr>
        <p:spPr>
          <a:xfrm>
            <a:off x="1651975" y="1859750"/>
            <a:ext cx="365100" cy="3651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g61fb5890be_0_118"/>
          <p:cNvSpPr/>
          <p:nvPr/>
        </p:nvSpPr>
        <p:spPr>
          <a:xfrm>
            <a:off x="1381150" y="2134650"/>
            <a:ext cx="365100" cy="3651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g61fb5890be_0_118"/>
          <p:cNvSpPr/>
          <p:nvPr/>
        </p:nvSpPr>
        <p:spPr>
          <a:xfrm rot="-2700000" flipH="1">
            <a:off x="1585133" y="2107305"/>
            <a:ext cx="239285" cy="12134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B6D7A8"/>
          </a:solidFill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g61fb5890be_0_118"/>
          <p:cNvSpPr/>
          <p:nvPr/>
        </p:nvSpPr>
        <p:spPr>
          <a:xfrm rot="2859296" flipH="1">
            <a:off x="3594585" y="1917529"/>
            <a:ext cx="781468" cy="304195"/>
          </a:xfrm>
          <a:prstGeom prst="flowChartTerminator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g61fb5890be_0_118"/>
          <p:cNvSpPr/>
          <p:nvPr/>
        </p:nvSpPr>
        <p:spPr>
          <a:xfrm rot="-2859296">
            <a:off x="2489685" y="1917529"/>
            <a:ext cx="781468" cy="304195"/>
          </a:xfrm>
          <a:prstGeom prst="flowChartTerminator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g61fb5890be_0_118"/>
          <p:cNvSpPr/>
          <p:nvPr/>
        </p:nvSpPr>
        <p:spPr>
          <a:xfrm>
            <a:off x="2864975" y="1978538"/>
            <a:ext cx="1135800" cy="1146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Reference spherical wheel</a:t>
            </a:r>
            <a:endParaRPr sz="1000"/>
          </a:p>
        </p:txBody>
      </p:sp>
      <p:sp>
        <p:nvSpPr>
          <p:cNvPr id="438" name="Google Shape;438;g61fb5890be_0_118"/>
          <p:cNvSpPr/>
          <p:nvPr/>
        </p:nvSpPr>
        <p:spPr>
          <a:xfrm flipH="1">
            <a:off x="2864974" y="1978550"/>
            <a:ext cx="1135800" cy="1146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439" name="Google Shape;439;g61fb5890be_0_118"/>
          <p:cNvSpPr/>
          <p:nvPr/>
        </p:nvSpPr>
        <p:spPr>
          <a:xfrm rot="-544940" flipH="1">
            <a:off x="2552229" y="2789865"/>
            <a:ext cx="171044" cy="317816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g61fb5890be_0_118"/>
          <p:cNvSpPr/>
          <p:nvPr/>
        </p:nvSpPr>
        <p:spPr>
          <a:xfrm rot="-545417" flipH="1">
            <a:off x="2569566" y="2661846"/>
            <a:ext cx="45572" cy="138687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g61fb5890be_0_118"/>
          <p:cNvSpPr/>
          <p:nvPr/>
        </p:nvSpPr>
        <p:spPr>
          <a:xfrm rot="-5983932" flipH="1">
            <a:off x="2598780" y="2643736"/>
            <a:ext cx="104707" cy="125721"/>
          </a:xfrm>
          <a:prstGeom prst="triangle">
            <a:avLst>
              <a:gd name="adj" fmla="val 50000"/>
            </a:avLst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61fb5890be_0_118"/>
          <p:cNvSpPr/>
          <p:nvPr/>
        </p:nvSpPr>
        <p:spPr>
          <a:xfrm rot="-964377" flipH="1">
            <a:off x="2733976" y="2598997"/>
            <a:ext cx="326503" cy="131885"/>
          </a:xfrm>
          <a:prstGeom prst="cloud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g61fb5890be_0_118"/>
          <p:cNvSpPr/>
          <p:nvPr/>
        </p:nvSpPr>
        <p:spPr>
          <a:xfrm flipH="1">
            <a:off x="2864975" y="1978550"/>
            <a:ext cx="1135800" cy="1146600"/>
          </a:xfrm>
          <a:prstGeom prst="chord">
            <a:avLst>
              <a:gd name="adj1" fmla="val 5400000"/>
              <a:gd name="adj2" fmla="val 16195198"/>
            </a:avLst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g61fb5890be_0_118"/>
          <p:cNvSpPr/>
          <p:nvPr/>
        </p:nvSpPr>
        <p:spPr>
          <a:xfrm flipH="1">
            <a:off x="2959025" y="2061950"/>
            <a:ext cx="947700" cy="979800"/>
          </a:xfrm>
          <a:prstGeom prst="chord">
            <a:avLst>
              <a:gd name="adj1" fmla="val 5400000"/>
              <a:gd name="adj2" fmla="val 16194328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g61fb5890be_0_118"/>
          <p:cNvSpPr/>
          <p:nvPr/>
        </p:nvSpPr>
        <p:spPr>
          <a:xfrm>
            <a:off x="3732625" y="2133875"/>
            <a:ext cx="103200" cy="1011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g61fb5890be_0_118"/>
          <p:cNvSpPr/>
          <p:nvPr/>
        </p:nvSpPr>
        <p:spPr>
          <a:xfrm flipH="1">
            <a:off x="3065825" y="2172350"/>
            <a:ext cx="734100" cy="759000"/>
          </a:xfrm>
          <a:prstGeom prst="chord">
            <a:avLst>
              <a:gd name="adj1" fmla="val 5400000"/>
              <a:gd name="adj2" fmla="val 16194791"/>
            </a:avLst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g61fb5890be_0_118"/>
          <p:cNvSpPr/>
          <p:nvPr/>
        </p:nvSpPr>
        <p:spPr>
          <a:xfrm>
            <a:off x="3803525" y="2778175"/>
            <a:ext cx="103200" cy="1011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g61fb5890be_0_118"/>
          <p:cNvSpPr/>
          <p:nvPr/>
        </p:nvSpPr>
        <p:spPr>
          <a:xfrm flipH="1">
            <a:off x="3381275" y="3011650"/>
            <a:ext cx="103200" cy="101100"/>
          </a:xfrm>
          <a:prstGeom prst="chord">
            <a:avLst>
              <a:gd name="adj1" fmla="val 5400000"/>
              <a:gd name="adj2" fmla="val 16200000"/>
            </a:avLst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g61fb5890be_0_118"/>
          <p:cNvSpPr txBox="1"/>
          <p:nvPr/>
        </p:nvSpPr>
        <p:spPr>
          <a:xfrm>
            <a:off x="896225" y="3194225"/>
            <a:ext cx="7122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8</a:t>
            </a:r>
            <a:endParaRPr sz="3000"/>
          </a:p>
        </p:txBody>
      </p:sp>
      <p:sp>
        <p:nvSpPr>
          <p:cNvPr id="450" name="Google Shape;450;g61fb5890be_0_118"/>
          <p:cNvSpPr txBox="1"/>
          <p:nvPr/>
        </p:nvSpPr>
        <p:spPr>
          <a:xfrm>
            <a:off x="3076775" y="3193050"/>
            <a:ext cx="7122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9</a:t>
            </a:r>
            <a:endParaRPr sz="3000"/>
          </a:p>
        </p:txBody>
      </p:sp>
      <p:sp>
        <p:nvSpPr>
          <p:cNvPr id="451" name="Google Shape;451;g61fb5890be_0_118"/>
          <p:cNvSpPr txBox="1"/>
          <p:nvPr/>
        </p:nvSpPr>
        <p:spPr>
          <a:xfrm>
            <a:off x="5276125" y="3194225"/>
            <a:ext cx="7122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10</a:t>
            </a:r>
            <a:endParaRPr sz="3000"/>
          </a:p>
        </p:txBody>
      </p:sp>
      <p:sp>
        <p:nvSpPr>
          <p:cNvPr id="452" name="Google Shape;452;g61fb5890be_0_118"/>
          <p:cNvSpPr txBox="1"/>
          <p:nvPr/>
        </p:nvSpPr>
        <p:spPr>
          <a:xfrm>
            <a:off x="7387475" y="3162888"/>
            <a:ext cx="7122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11</a:t>
            </a:r>
            <a:endParaRPr sz="3000"/>
          </a:p>
        </p:txBody>
      </p:sp>
      <p:sp>
        <p:nvSpPr>
          <p:cNvPr id="453" name="Google Shape;453;g61fb5890be_0_118"/>
          <p:cNvSpPr/>
          <p:nvPr/>
        </p:nvSpPr>
        <p:spPr>
          <a:xfrm rot="2859296" flipH="1">
            <a:off x="5771685" y="1946654"/>
            <a:ext cx="781468" cy="304195"/>
          </a:xfrm>
          <a:prstGeom prst="flowChartTerminator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61fb5890be_0_118"/>
          <p:cNvSpPr/>
          <p:nvPr/>
        </p:nvSpPr>
        <p:spPr>
          <a:xfrm rot="-2859296">
            <a:off x="4666785" y="1946654"/>
            <a:ext cx="781468" cy="304195"/>
          </a:xfrm>
          <a:prstGeom prst="flowChartTerminator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g61fb5890be_0_118"/>
          <p:cNvSpPr/>
          <p:nvPr/>
        </p:nvSpPr>
        <p:spPr>
          <a:xfrm>
            <a:off x="5042075" y="2007663"/>
            <a:ext cx="1135800" cy="1146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Reference spherical wheel</a:t>
            </a:r>
            <a:endParaRPr sz="1000"/>
          </a:p>
        </p:txBody>
      </p:sp>
      <p:sp>
        <p:nvSpPr>
          <p:cNvPr id="456" name="Google Shape;456;g61fb5890be_0_118"/>
          <p:cNvSpPr/>
          <p:nvPr/>
        </p:nvSpPr>
        <p:spPr>
          <a:xfrm>
            <a:off x="5042063" y="2007675"/>
            <a:ext cx="1135800" cy="1146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g61fb5890be_0_118"/>
          <p:cNvSpPr/>
          <p:nvPr/>
        </p:nvSpPr>
        <p:spPr>
          <a:xfrm rot="198516">
            <a:off x="5260451" y="2990977"/>
            <a:ext cx="351018" cy="62349"/>
          </a:xfrm>
          <a:custGeom>
            <a:avLst/>
            <a:gdLst/>
            <a:ahLst/>
            <a:cxnLst/>
            <a:rect l="l" t="t" r="r" b="b"/>
            <a:pathLst>
              <a:path w="23904" h="5158" extrusionOk="0">
                <a:moveTo>
                  <a:pt x="0" y="4055"/>
                </a:moveTo>
                <a:cubicBezTo>
                  <a:pt x="854" y="4055"/>
                  <a:pt x="3344" y="3877"/>
                  <a:pt x="5122" y="4055"/>
                </a:cubicBezTo>
                <a:cubicBezTo>
                  <a:pt x="6901" y="4233"/>
                  <a:pt x="8928" y="5193"/>
                  <a:pt x="10671" y="5122"/>
                </a:cubicBezTo>
                <a:cubicBezTo>
                  <a:pt x="12414" y="5051"/>
                  <a:pt x="14193" y="4304"/>
                  <a:pt x="15580" y="3628"/>
                </a:cubicBezTo>
                <a:cubicBezTo>
                  <a:pt x="16967" y="2952"/>
                  <a:pt x="17608" y="1672"/>
                  <a:pt x="18995" y="1067"/>
                </a:cubicBezTo>
                <a:cubicBezTo>
                  <a:pt x="20382" y="462"/>
                  <a:pt x="23086" y="178"/>
                  <a:pt x="23904" y="0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8" name="Google Shape;458;g61fb5890be_0_118"/>
          <p:cNvSpPr/>
          <p:nvPr/>
        </p:nvSpPr>
        <p:spPr>
          <a:xfrm>
            <a:off x="4943388" y="2378325"/>
            <a:ext cx="133600" cy="405311"/>
          </a:xfrm>
          <a:custGeom>
            <a:avLst/>
            <a:gdLst/>
            <a:ahLst/>
            <a:cxnLst/>
            <a:rect l="l" t="t" r="r" b="b"/>
            <a:pathLst>
              <a:path w="5344" h="10671" extrusionOk="0">
                <a:moveTo>
                  <a:pt x="5344" y="0"/>
                </a:moveTo>
                <a:cubicBezTo>
                  <a:pt x="5060" y="498"/>
                  <a:pt x="4526" y="2028"/>
                  <a:pt x="3637" y="2988"/>
                </a:cubicBezTo>
                <a:cubicBezTo>
                  <a:pt x="2748" y="3948"/>
                  <a:pt x="-26" y="4837"/>
                  <a:pt x="9" y="5762"/>
                </a:cubicBezTo>
                <a:cubicBezTo>
                  <a:pt x="45" y="6687"/>
                  <a:pt x="2961" y="7719"/>
                  <a:pt x="3850" y="8537"/>
                </a:cubicBezTo>
                <a:cubicBezTo>
                  <a:pt x="4739" y="9355"/>
                  <a:pt x="5095" y="10315"/>
                  <a:pt x="5344" y="10671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9" name="Google Shape;459;g61fb5890be_0_118"/>
          <p:cNvSpPr/>
          <p:nvPr/>
        </p:nvSpPr>
        <p:spPr>
          <a:xfrm flipH="1">
            <a:off x="5042075" y="2007663"/>
            <a:ext cx="1135800" cy="1146600"/>
          </a:xfrm>
          <a:prstGeom prst="chord">
            <a:avLst>
              <a:gd name="adj1" fmla="val 5400000"/>
              <a:gd name="adj2" fmla="val 16195198"/>
            </a:avLst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g61fb5890be_0_118"/>
          <p:cNvSpPr/>
          <p:nvPr/>
        </p:nvSpPr>
        <p:spPr>
          <a:xfrm flipH="1">
            <a:off x="5136125" y="2091063"/>
            <a:ext cx="947700" cy="979800"/>
          </a:xfrm>
          <a:prstGeom prst="chord">
            <a:avLst>
              <a:gd name="adj1" fmla="val 5400000"/>
              <a:gd name="adj2" fmla="val 16194328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g61fb5890be_0_118"/>
          <p:cNvSpPr/>
          <p:nvPr/>
        </p:nvSpPr>
        <p:spPr>
          <a:xfrm>
            <a:off x="5909725" y="2162988"/>
            <a:ext cx="103200" cy="1011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g61fb5890be_0_118"/>
          <p:cNvSpPr/>
          <p:nvPr/>
        </p:nvSpPr>
        <p:spPr>
          <a:xfrm flipH="1">
            <a:off x="5242925" y="2201463"/>
            <a:ext cx="734100" cy="759000"/>
          </a:xfrm>
          <a:prstGeom prst="chord">
            <a:avLst>
              <a:gd name="adj1" fmla="val 5400000"/>
              <a:gd name="adj2" fmla="val 16194791"/>
            </a:avLst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g61fb5890be_0_118"/>
          <p:cNvSpPr/>
          <p:nvPr/>
        </p:nvSpPr>
        <p:spPr>
          <a:xfrm>
            <a:off x="5980625" y="2807288"/>
            <a:ext cx="103200" cy="1011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g61fb5890be_0_118"/>
          <p:cNvSpPr/>
          <p:nvPr/>
        </p:nvSpPr>
        <p:spPr>
          <a:xfrm flipH="1">
            <a:off x="5558375" y="3040763"/>
            <a:ext cx="103200" cy="101100"/>
          </a:xfrm>
          <a:prstGeom prst="chord">
            <a:avLst>
              <a:gd name="adj1" fmla="val 5400000"/>
              <a:gd name="adj2" fmla="val 16200000"/>
            </a:avLst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g61fb5890be_0_118"/>
          <p:cNvSpPr/>
          <p:nvPr/>
        </p:nvSpPr>
        <p:spPr>
          <a:xfrm>
            <a:off x="5908625" y="2502663"/>
            <a:ext cx="247200" cy="1566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6" name="Google Shape;466;g61fb5890be_0_118"/>
          <p:cNvCxnSpPr/>
          <p:nvPr/>
        </p:nvCxnSpPr>
        <p:spPr>
          <a:xfrm>
            <a:off x="5965625" y="2659263"/>
            <a:ext cx="115800" cy="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g61fb5890be_0_118"/>
          <p:cNvCxnSpPr/>
          <p:nvPr/>
        </p:nvCxnSpPr>
        <p:spPr>
          <a:xfrm>
            <a:off x="5965625" y="2502663"/>
            <a:ext cx="115800" cy="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8" name="Google Shape;468;g61fb5890be_0_118"/>
          <p:cNvSpPr/>
          <p:nvPr/>
        </p:nvSpPr>
        <p:spPr>
          <a:xfrm>
            <a:off x="5614800" y="2173413"/>
            <a:ext cx="51900" cy="8151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9" name="Google Shape;469;g61fb5890be_0_118"/>
          <p:cNvCxnSpPr/>
          <p:nvPr/>
        </p:nvCxnSpPr>
        <p:spPr>
          <a:xfrm>
            <a:off x="5670850" y="2205788"/>
            <a:ext cx="1200" cy="749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" name="Google Shape;470;g61fb5890be_0_118"/>
          <p:cNvSpPr/>
          <p:nvPr/>
        </p:nvSpPr>
        <p:spPr>
          <a:xfrm rot="2859296" flipH="1">
            <a:off x="7905285" y="1948829"/>
            <a:ext cx="781468" cy="304195"/>
          </a:xfrm>
          <a:prstGeom prst="flowChartTerminator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g61fb5890be_0_118"/>
          <p:cNvSpPr/>
          <p:nvPr/>
        </p:nvSpPr>
        <p:spPr>
          <a:xfrm rot="-2859296">
            <a:off x="6800385" y="1948829"/>
            <a:ext cx="781468" cy="304195"/>
          </a:xfrm>
          <a:prstGeom prst="flowChartTerminator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g61fb5890be_0_118"/>
          <p:cNvSpPr/>
          <p:nvPr/>
        </p:nvSpPr>
        <p:spPr>
          <a:xfrm>
            <a:off x="7175675" y="2009838"/>
            <a:ext cx="1135800" cy="1146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Reference spherical wheel</a:t>
            </a:r>
            <a:endParaRPr sz="1000"/>
          </a:p>
        </p:txBody>
      </p:sp>
      <p:sp>
        <p:nvSpPr>
          <p:cNvPr id="473" name="Google Shape;473;g61fb5890be_0_118"/>
          <p:cNvSpPr/>
          <p:nvPr/>
        </p:nvSpPr>
        <p:spPr>
          <a:xfrm>
            <a:off x="7175675" y="2009850"/>
            <a:ext cx="1135800" cy="1146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g61fb5890be_0_118"/>
          <p:cNvSpPr/>
          <p:nvPr/>
        </p:nvSpPr>
        <p:spPr>
          <a:xfrm rot="2804">
            <a:off x="7530578" y="2421759"/>
            <a:ext cx="367800" cy="322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g61fb5890be_0_118"/>
          <p:cNvSpPr/>
          <p:nvPr/>
        </p:nvSpPr>
        <p:spPr>
          <a:xfrm rot="2804">
            <a:off x="7243628" y="2260109"/>
            <a:ext cx="367800" cy="322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g61fb5890be_0_118"/>
          <p:cNvSpPr/>
          <p:nvPr/>
        </p:nvSpPr>
        <p:spPr>
          <a:xfrm rot="2804">
            <a:off x="7530578" y="2098659"/>
            <a:ext cx="367800" cy="322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g61fb5890be_0_118"/>
          <p:cNvSpPr/>
          <p:nvPr/>
        </p:nvSpPr>
        <p:spPr>
          <a:xfrm rot="2804">
            <a:off x="7243628" y="2583209"/>
            <a:ext cx="367800" cy="322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g61fb5890be_0_118"/>
          <p:cNvSpPr/>
          <p:nvPr/>
        </p:nvSpPr>
        <p:spPr>
          <a:xfrm rot="2804">
            <a:off x="7530578" y="2744859"/>
            <a:ext cx="367800" cy="322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9" name="Google Shape;479;g61fb5890be_0_118"/>
          <p:cNvCxnSpPr>
            <a:stCxn id="475" idx="4"/>
          </p:cNvCxnSpPr>
          <p:nvPr/>
        </p:nvCxnSpPr>
        <p:spPr>
          <a:xfrm rot="10800000">
            <a:off x="7302428" y="2220424"/>
            <a:ext cx="21900" cy="39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0" name="Google Shape;480;g61fb5890be_0_118"/>
          <p:cNvCxnSpPr>
            <a:stCxn id="476" idx="4"/>
            <a:endCxn id="476" idx="4"/>
          </p:cNvCxnSpPr>
          <p:nvPr/>
        </p:nvCxnSpPr>
        <p:spPr>
          <a:xfrm>
            <a:off x="7611278" y="2098574"/>
            <a:ext cx="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1" name="Google Shape;481;g61fb5890be_0_118"/>
          <p:cNvCxnSpPr>
            <a:stCxn id="475" idx="3"/>
            <a:endCxn id="475" idx="3"/>
          </p:cNvCxnSpPr>
          <p:nvPr/>
        </p:nvCxnSpPr>
        <p:spPr>
          <a:xfrm>
            <a:off x="7243628" y="2421359"/>
            <a:ext cx="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" name="Google Shape;482;g61fb5890be_0_118"/>
          <p:cNvCxnSpPr>
            <a:stCxn id="476" idx="4"/>
          </p:cNvCxnSpPr>
          <p:nvPr/>
        </p:nvCxnSpPr>
        <p:spPr>
          <a:xfrm rot="10800000">
            <a:off x="7541078" y="2046374"/>
            <a:ext cx="70200" cy="52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3" name="Google Shape;483;g61fb5890be_0_118"/>
          <p:cNvCxnSpPr/>
          <p:nvPr/>
        </p:nvCxnSpPr>
        <p:spPr>
          <a:xfrm rot="10800000" flipH="1">
            <a:off x="7817678" y="2024943"/>
            <a:ext cx="60900" cy="73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4" name="Google Shape;484;g61fb5890be_0_118"/>
          <p:cNvCxnSpPr>
            <a:stCxn id="475" idx="3"/>
          </p:cNvCxnSpPr>
          <p:nvPr/>
        </p:nvCxnSpPr>
        <p:spPr>
          <a:xfrm flipH="1">
            <a:off x="7198028" y="2421359"/>
            <a:ext cx="45600" cy="2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g61fb5890be_0_118"/>
          <p:cNvCxnSpPr>
            <a:stCxn id="477" idx="3"/>
          </p:cNvCxnSpPr>
          <p:nvPr/>
        </p:nvCxnSpPr>
        <p:spPr>
          <a:xfrm rot="10800000">
            <a:off x="7198028" y="2723459"/>
            <a:ext cx="45600" cy="21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g61fb5890be_0_118"/>
          <p:cNvCxnSpPr>
            <a:stCxn id="477" idx="2"/>
          </p:cNvCxnSpPr>
          <p:nvPr/>
        </p:nvCxnSpPr>
        <p:spPr>
          <a:xfrm flipH="1">
            <a:off x="7302428" y="2905924"/>
            <a:ext cx="21900" cy="42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7" name="Google Shape;487;g61fb5890be_0_118"/>
          <p:cNvCxnSpPr>
            <a:stCxn id="478" idx="2"/>
          </p:cNvCxnSpPr>
          <p:nvPr/>
        </p:nvCxnSpPr>
        <p:spPr>
          <a:xfrm flipH="1">
            <a:off x="7554278" y="3067574"/>
            <a:ext cx="57000" cy="55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8" name="Google Shape;488;g61fb5890be_0_118"/>
          <p:cNvCxnSpPr>
            <a:stCxn id="478" idx="1"/>
          </p:cNvCxnSpPr>
          <p:nvPr/>
        </p:nvCxnSpPr>
        <p:spPr>
          <a:xfrm>
            <a:off x="7817678" y="3067743"/>
            <a:ext cx="52800" cy="79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g61fb5890be_0_118"/>
          <p:cNvSpPr/>
          <p:nvPr/>
        </p:nvSpPr>
        <p:spPr>
          <a:xfrm flipH="1">
            <a:off x="7175675" y="2009850"/>
            <a:ext cx="1135800" cy="1146600"/>
          </a:xfrm>
          <a:prstGeom prst="chord">
            <a:avLst>
              <a:gd name="adj1" fmla="val 5400000"/>
              <a:gd name="adj2" fmla="val 16195198"/>
            </a:avLst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g61fb5890be_0_118"/>
          <p:cNvSpPr/>
          <p:nvPr/>
        </p:nvSpPr>
        <p:spPr>
          <a:xfrm flipH="1">
            <a:off x="7269725" y="2093250"/>
            <a:ext cx="947700" cy="979800"/>
          </a:xfrm>
          <a:prstGeom prst="chord">
            <a:avLst>
              <a:gd name="adj1" fmla="val 5400000"/>
              <a:gd name="adj2" fmla="val 16194328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g61fb5890be_0_118"/>
          <p:cNvSpPr/>
          <p:nvPr/>
        </p:nvSpPr>
        <p:spPr>
          <a:xfrm flipH="1">
            <a:off x="7376525" y="2203650"/>
            <a:ext cx="734100" cy="759000"/>
          </a:xfrm>
          <a:prstGeom prst="chord">
            <a:avLst>
              <a:gd name="adj1" fmla="val 5400000"/>
              <a:gd name="adj2" fmla="val 16194791"/>
            </a:avLst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g61fb5890be_0_118"/>
          <p:cNvSpPr/>
          <p:nvPr/>
        </p:nvSpPr>
        <p:spPr>
          <a:xfrm>
            <a:off x="7748275" y="2786400"/>
            <a:ext cx="469170" cy="365317"/>
          </a:xfrm>
          <a:custGeom>
            <a:avLst/>
            <a:gdLst/>
            <a:ahLst/>
            <a:cxnLst/>
            <a:rect l="l" t="t" r="r" b="b"/>
            <a:pathLst>
              <a:path w="20852" h="21227" extrusionOk="0">
                <a:moveTo>
                  <a:pt x="20852" y="0"/>
                </a:moveTo>
                <a:lnTo>
                  <a:pt x="0" y="0"/>
                </a:lnTo>
                <a:lnTo>
                  <a:pt x="0" y="21227"/>
                </a:lnTo>
                <a:lnTo>
                  <a:pt x="4171" y="20478"/>
                </a:lnTo>
                <a:lnTo>
                  <a:pt x="9036" y="18446"/>
                </a:lnTo>
                <a:lnTo>
                  <a:pt x="13313" y="15559"/>
                </a:lnTo>
                <a:lnTo>
                  <a:pt x="16575" y="11977"/>
                </a:lnTo>
                <a:lnTo>
                  <a:pt x="18820" y="7753"/>
                </a:lnTo>
                <a:lnTo>
                  <a:pt x="20317" y="3315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</p:sp>
      <p:cxnSp>
        <p:nvCxnSpPr>
          <p:cNvPr id="493" name="Google Shape;493;g61fb5890be_0_118"/>
          <p:cNvCxnSpPr/>
          <p:nvPr/>
        </p:nvCxnSpPr>
        <p:spPr>
          <a:xfrm rot="10800000" flipH="1">
            <a:off x="8050950" y="2787000"/>
            <a:ext cx="126300" cy="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4" name="Google Shape;494;g61fb5890be_0_118"/>
          <p:cNvSpPr/>
          <p:nvPr/>
        </p:nvSpPr>
        <p:spPr>
          <a:xfrm>
            <a:off x="7852575" y="2047400"/>
            <a:ext cx="103200" cy="1011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g61fb5890be_0_118"/>
          <p:cNvSpPr/>
          <p:nvPr/>
        </p:nvSpPr>
        <p:spPr>
          <a:xfrm>
            <a:off x="8132100" y="2288225"/>
            <a:ext cx="103200" cy="1011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61fb5890be_0_118"/>
          <p:cNvSpPr/>
          <p:nvPr/>
        </p:nvSpPr>
        <p:spPr>
          <a:xfrm>
            <a:off x="8177250" y="2668625"/>
            <a:ext cx="103200" cy="1011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61fb5890be_0_118"/>
          <p:cNvSpPr txBox="1"/>
          <p:nvPr/>
        </p:nvSpPr>
        <p:spPr>
          <a:xfrm>
            <a:off x="970275" y="5519425"/>
            <a:ext cx="7122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12</a:t>
            </a:r>
            <a:endParaRPr sz="3000"/>
          </a:p>
        </p:txBody>
      </p:sp>
      <p:sp>
        <p:nvSpPr>
          <p:cNvPr id="498" name="Google Shape;498;g61fb5890be_0_118"/>
          <p:cNvSpPr txBox="1"/>
          <p:nvPr/>
        </p:nvSpPr>
        <p:spPr>
          <a:xfrm>
            <a:off x="3150825" y="5518250"/>
            <a:ext cx="7122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13</a:t>
            </a:r>
            <a:endParaRPr sz="3000"/>
          </a:p>
        </p:txBody>
      </p:sp>
      <p:sp>
        <p:nvSpPr>
          <p:cNvPr id="499" name="Google Shape;499;g61fb5890be_0_118"/>
          <p:cNvSpPr txBox="1"/>
          <p:nvPr/>
        </p:nvSpPr>
        <p:spPr>
          <a:xfrm>
            <a:off x="5350175" y="5519425"/>
            <a:ext cx="7122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14</a:t>
            </a:r>
            <a:endParaRPr sz="3000"/>
          </a:p>
        </p:txBody>
      </p:sp>
      <p:sp>
        <p:nvSpPr>
          <p:cNvPr id="500" name="Google Shape;500;g61fb5890be_0_118"/>
          <p:cNvSpPr txBox="1"/>
          <p:nvPr/>
        </p:nvSpPr>
        <p:spPr>
          <a:xfrm>
            <a:off x="7461525" y="5488088"/>
            <a:ext cx="7122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15</a:t>
            </a:r>
            <a:endParaRPr sz="3000"/>
          </a:p>
        </p:txBody>
      </p:sp>
      <p:sp>
        <p:nvSpPr>
          <p:cNvPr id="501" name="Google Shape;501;g61fb5890be_0_118"/>
          <p:cNvSpPr/>
          <p:nvPr/>
        </p:nvSpPr>
        <p:spPr>
          <a:xfrm flipH="1">
            <a:off x="772674" y="4320325"/>
            <a:ext cx="1135800" cy="1146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502" name="Google Shape;502;g61fb5890be_0_118"/>
          <p:cNvSpPr/>
          <p:nvPr/>
        </p:nvSpPr>
        <p:spPr>
          <a:xfrm rot="-544940" flipH="1">
            <a:off x="459929" y="5131640"/>
            <a:ext cx="171044" cy="317816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g61fb5890be_0_118"/>
          <p:cNvSpPr/>
          <p:nvPr/>
        </p:nvSpPr>
        <p:spPr>
          <a:xfrm rot="-545417" flipH="1">
            <a:off x="477266" y="5003621"/>
            <a:ext cx="45572" cy="138687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g61fb5890be_0_118"/>
          <p:cNvSpPr/>
          <p:nvPr/>
        </p:nvSpPr>
        <p:spPr>
          <a:xfrm rot="-5983932" flipH="1">
            <a:off x="506480" y="4985511"/>
            <a:ext cx="104707" cy="125721"/>
          </a:xfrm>
          <a:prstGeom prst="triangle">
            <a:avLst>
              <a:gd name="adj" fmla="val 50000"/>
            </a:avLst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g61fb5890be_0_118"/>
          <p:cNvSpPr/>
          <p:nvPr/>
        </p:nvSpPr>
        <p:spPr>
          <a:xfrm rot="-964377" flipH="1">
            <a:off x="641676" y="4940772"/>
            <a:ext cx="326503" cy="131885"/>
          </a:xfrm>
          <a:prstGeom prst="cloud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g61fb5890be_0_118"/>
          <p:cNvSpPr/>
          <p:nvPr/>
        </p:nvSpPr>
        <p:spPr>
          <a:xfrm flipH="1">
            <a:off x="772675" y="4320325"/>
            <a:ext cx="1135800" cy="1146600"/>
          </a:xfrm>
          <a:prstGeom prst="chord">
            <a:avLst>
              <a:gd name="adj1" fmla="val 5400000"/>
              <a:gd name="adj2" fmla="val 16195198"/>
            </a:avLst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g61fb5890be_0_118"/>
          <p:cNvSpPr/>
          <p:nvPr/>
        </p:nvSpPr>
        <p:spPr>
          <a:xfrm flipH="1">
            <a:off x="866725" y="4403725"/>
            <a:ext cx="947700" cy="979800"/>
          </a:xfrm>
          <a:prstGeom prst="chord">
            <a:avLst>
              <a:gd name="adj1" fmla="val 5400000"/>
              <a:gd name="adj2" fmla="val 16194328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g61fb5890be_0_118"/>
          <p:cNvSpPr/>
          <p:nvPr/>
        </p:nvSpPr>
        <p:spPr>
          <a:xfrm>
            <a:off x="1640325" y="4475650"/>
            <a:ext cx="103200" cy="1011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g61fb5890be_0_118"/>
          <p:cNvSpPr/>
          <p:nvPr/>
        </p:nvSpPr>
        <p:spPr>
          <a:xfrm flipH="1">
            <a:off x="973525" y="4514125"/>
            <a:ext cx="734100" cy="759000"/>
          </a:xfrm>
          <a:prstGeom prst="chord">
            <a:avLst>
              <a:gd name="adj1" fmla="val 5400000"/>
              <a:gd name="adj2" fmla="val 16194791"/>
            </a:avLst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g61fb5890be_0_118"/>
          <p:cNvSpPr/>
          <p:nvPr/>
        </p:nvSpPr>
        <p:spPr>
          <a:xfrm>
            <a:off x="1711225" y="5119950"/>
            <a:ext cx="103200" cy="1011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g61fb5890be_0_118"/>
          <p:cNvSpPr/>
          <p:nvPr/>
        </p:nvSpPr>
        <p:spPr>
          <a:xfrm flipH="1">
            <a:off x="1288975" y="5353425"/>
            <a:ext cx="103200" cy="101100"/>
          </a:xfrm>
          <a:prstGeom prst="chord">
            <a:avLst>
              <a:gd name="adj1" fmla="val 5400000"/>
              <a:gd name="adj2" fmla="val 16200000"/>
            </a:avLst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g61fb5890be_0_118"/>
          <p:cNvSpPr/>
          <p:nvPr/>
        </p:nvSpPr>
        <p:spPr>
          <a:xfrm rot="2859296" flipH="1">
            <a:off x="1502285" y="4259304"/>
            <a:ext cx="781468" cy="304195"/>
          </a:xfrm>
          <a:prstGeom prst="flowChartTerminator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g61fb5890be_0_118"/>
          <p:cNvSpPr/>
          <p:nvPr/>
        </p:nvSpPr>
        <p:spPr>
          <a:xfrm rot="-2859296">
            <a:off x="397385" y="4259304"/>
            <a:ext cx="781468" cy="304195"/>
          </a:xfrm>
          <a:prstGeom prst="flowChartTerminator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g61fb5890be_0_118"/>
          <p:cNvSpPr/>
          <p:nvPr/>
        </p:nvSpPr>
        <p:spPr>
          <a:xfrm>
            <a:off x="1457350" y="4476413"/>
            <a:ext cx="365100" cy="3651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g61fb5890be_0_118"/>
          <p:cNvSpPr/>
          <p:nvPr/>
        </p:nvSpPr>
        <p:spPr>
          <a:xfrm rot="-2700000" flipH="1">
            <a:off x="1661333" y="4449068"/>
            <a:ext cx="239285" cy="12134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B6D7A8"/>
          </a:solidFill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g61fb5890be_0_118"/>
          <p:cNvSpPr/>
          <p:nvPr/>
        </p:nvSpPr>
        <p:spPr>
          <a:xfrm>
            <a:off x="2939025" y="4344700"/>
            <a:ext cx="1135800" cy="1146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g61fb5890be_0_118"/>
          <p:cNvSpPr/>
          <p:nvPr/>
        </p:nvSpPr>
        <p:spPr>
          <a:xfrm rot="198516">
            <a:off x="3157413" y="5328002"/>
            <a:ext cx="351018" cy="62349"/>
          </a:xfrm>
          <a:custGeom>
            <a:avLst/>
            <a:gdLst/>
            <a:ahLst/>
            <a:cxnLst/>
            <a:rect l="l" t="t" r="r" b="b"/>
            <a:pathLst>
              <a:path w="23904" h="5158" extrusionOk="0">
                <a:moveTo>
                  <a:pt x="0" y="4055"/>
                </a:moveTo>
                <a:cubicBezTo>
                  <a:pt x="854" y="4055"/>
                  <a:pt x="3344" y="3877"/>
                  <a:pt x="5122" y="4055"/>
                </a:cubicBezTo>
                <a:cubicBezTo>
                  <a:pt x="6901" y="4233"/>
                  <a:pt x="8928" y="5193"/>
                  <a:pt x="10671" y="5122"/>
                </a:cubicBezTo>
                <a:cubicBezTo>
                  <a:pt x="12414" y="5051"/>
                  <a:pt x="14193" y="4304"/>
                  <a:pt x="15580" y="3628"/>
                </a:cubicBezTo>
                <a:cubicBezTo>
                  <a:pt x="16967" y="2952"/>
                  <a:pt x="17608" y="1672"/>
                  <a:pt x="18995" y="1067"/>
                </a:cubicBezTo>
                <a:cubicBezTo>
                  <a:pt x="20382" y="462"/>
                  <a:pt x="23086" y="178"/>
                  <a:pt x="23904" y="0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8" name="Google Shape;518;g61fb5890be_0_118"/>
          <p:cNvSpPr/>
          <p:nvPr/>
        </p:nvSpPr>
        <p:spPr>
          <a:xfrm>
            <a:off x="2840350" y="4715350"/>
            <a:ext cx="133600" cy="405311"/>
          </a:xfrm>
          <a:custGeom>
            <a:avLst/>
            <a:gdLst/>
            <a:ahLst/>
            <a:cxnLst/>
            <a:rect l="l" t="t" r="r" b="b"/>
            <a:pathLst>
              <a:path w="5344" h="10671" extrusionOk="0">
                <a:moveTo>
                  <a:pt x="5344" y="0"/>
                </a:moveTo>
                <a:cubicBezTo>
                  <a:pt x="5060" y="498"/>
                  <a:pt x="4526" y="2028"/>
                  <a:pt x="3637" y="2988"/>
                </a:cubicBezTo>
                <a:cubicBezTo>
                  <a:pt x="2748" y="3948"/>
                  <a:pt x="-26" y="4837"/>
                  <a:pt x="9" y="5762"/>
                </a:cubicBezTo>
                <a:cubicBezTo>
                  <a:pt x="45" y="6687"/>
                  <a:pt x="2961" y="7719"/>
                  <a:pt x="3850" y="8537"/>
                </a:cubicBezTo>
                <a:cubicBezTo>
                  <a:pt x="4739" y="9355"/>
                  <a:pt x="5095" y="10315"/>
                  <a:pt x="5344" y="10671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9" name="Google Shape;519;g61fb5890be_0_118"/>
          <p:cNvSpPr/>
          <p:nvPr/>
        </p:nvSpPr>
        <p:spPr>
          <a:xfrm flipH="1">
            <a:off x="2939025" y="4344688"/>
            <a:ext cx="1135800" cy="1146600"/>
          </a:xfrm>
          <a:prstGeom prst="chord">
            <a:avLst>
              <a:gd name="adj1" fmla="val 5400000"/>
              <a:gd name="adj2" fmla="val 16195198"/>
            </a:avLst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g61fb5890be_0_118"/>
          <p:cNvSpPr/>
          <p:nvPr/>
        </p:nvSpPr>
        <p:spPr>
          <a:xfrm flipH="1">
            <a:off x="3033075" y="4428088"/>
            <a:ext cx="947700" cy="979800"/>
          </a:xfrm>
          <a:prstGeom prst="chord">
            <a:avLst>
              <a:gd name="adj1" fmla="val 5400000"/>
              <a:gd name="adj2" fmla="val 16194328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g61fb5890be_0_118"/>
          <p:cNvSpPr/>
          <p:nvPr/>
        </p:nvSpPr>
        <p:spPr>
          <a:xfrm>
            <a:off x="3806675" y="4500013"/>
            <a:ext cx="103200" cy="1011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g61fb5890be_0_118"/>
          <p:cNvSpPr/>
          <p:nvPr/>
        </p:nvSpPr>
        <p:spPr>
          <a:xfrm flipH="1">
            <a:off x="3139875" y="4538488"/>
            <a:ext cx="734100" cy="759000"/>
          </a:xfrm>
          <a:prstGeom prst="chord">
            <a:avLst>
              <a:gd name="adj1" fmla="val 5400000"/>
              <a:gd name="adj2" fmla="val 16194791"/>
            </a:avLst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g61fb5890be_0_118"/>
          <p:cNvSpPr/>
          <p:nvPr/>
        </p:nvSpPr>
        <p:spPr>
          <a:xfrm>
            <a:off x="3877575" y="5144313"/>
            <a:ext cx="103200" cy="1011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g61fb5890be_0_118"/>
          <p:cNvSpPr/>
          <p:nvPr/>
        </p:nvSpPr>
        <p:spPr>
          <a:xfrm flipH="1">
            <a:off x="3455325" y="5377788"/>
            <a:ext cx="103200" cy="101100"/>
          </a:xfrm>
          <a:prstGeom prst="chord">
            <a:avLst>
              <a:gd name="adj1" fmla="val 5400000"/>
              <a:gd name="adj2" fmla="val 16200000"/>
            </a:avLst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g61fb5890be_0_118"/>
          <p:cNvSpPr/>
          <p:nvPr/>
        </p:nvSpPr>
        <p:spPr>
          <a:xfrm>
            <a:off x="3805575" y="4839688"/>
            <a:ext cx="247200" cy="1566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6" name="Google Shape;526;g61fb5890be_0_118"/>
          <p:cNvCxnSpPr/>
          <p:nvPr/>
        </p:nvCxnSpPr>
        <p:spPr>
          <a:xfrm>
            <a:off x="3862575" y="4996288"/>
            <a:ext cx="115800" cy="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7" name="Google Shape;527;g61fb5890be_0_118"/>
          <p:cNvCxnSpPr/>
          <p:nvPr/>
        </p:nvCxnSpPr>
        <p:spPr>
          <a:xfrm>
            <a:off x="3862575" y="4839688"/>
            <a:ext cx="115800" cy="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8" name="Google Shape;528;g61fb5890be_0_118"/>
          <p:cNvSpPr/>
          <p:nvPr/>
        </p:nvSpPr>
        <p:spPr>
          <a:xfrm>
            <a:off x="3511750" y="4510438"/>
            <a:ext cx="51900" cy="8151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9" name="Google Shape;529;g61fb5890be_0_118"/>
          <p:cNvCxnSpPr/>
          <p:nvPr/>
        </p:nvCxnSpPr>
        <p:spPr>
          <a:xfrm>
            <a:off x="3567800" y="4542813"/>
            <a:ext cx="1200" cy="749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0" name="Google Shape;530;g61fb5890be_0_118"/>
          <p:cNvSpPr/>
          <p:nvPr/>
        </p:nvSpPr>
        <p:spPr>
          <a:xfrm rot="2859296" flipH="1">
            <a:off x="3668635" y="4283679"/>
            <a:ext cx="781468" cy="304195"/>
          </a:xfrm>
          <a:prstGeom prst="flowChartTerminator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g61fb5890be_0_118"/>
          <p:cNvSpPr/>
          <p:nvPr/>
        </p:nvSpPr>
        <p:spPr>
          <a:xfrm rot="-2859296">
            <a:off x="2563735" y="4283679"/>
            <a:ext cx="781468" cy="304195"/>
          </a:xfrm>
          <a:prstGeom prst="flowChartTerminator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g61fb5890be_0_118"/>
          <p:cNvSpPr/>
          <p:nvPr/>
        </p:nvSpPr>
        <p:spPr>
          <a:xfrm>
            <a:off x="3623700" y="4500788"/>
            <a:ext cx="365100" cy="3651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g61fb5890be_0_118"/>
          <p:cNvSpPr/>
          <p:nvPr/>
        </p:nvSpPr>
        <p:spPr>
          <a:xfrm rot="-2700000" flipH="1">
            <a:off x="3827683" y="4473443"/>
            <a:ext cx="239285" cy="12134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B6D7A8"/>
          </a:solidFill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61fb5890be_0_118"/>
          <p:cNvSpPr/>
          <p:nvPr/>
        </p:nvSpPr>
        <p:spPr>
          <a:xfrm>
            <a:off x="5004000" y="4051900"/>
            <a:ext cx="1431900" cy="14235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61fb5890be_0_118"/>
          <p:cNvSpPr/>
          <p:nvPr/>
        </p:nvSpPr>
        <p:spPr>
          <a:xfrm>
            <a:off x="5215950" y="4258700"/>
            <a:ext cx="1008000" cy="1009200"/>
          </a:xfrm>
          <a:prstGeom prst="ellipse">
            <a:avLst/>
          </a:prstGeom>
          <a:solidFill>
            <a:srgbClr val="EEEEEE"/>
          </a:solidFill>
          <a:ln w="1524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6" name="Google Shape;536;g61fb5890be_0_118"/>
          <p:cNvCxnSpPr>
            <a:stCxn id="535" idx="0"/>
            <a:endCxn id="535" idx="4"/>
          </p:cNvCxnSpPr>
          <p:nvPr/>
        </p:nvCxnSpPr>
        <p:spPr>
          <a:xfrm>
            <a:off x="5719950" y="4258700"/>
            <a:ext cx="0" cy="1009200"/>
          </a:xfrm>
          <a:prstGeom prst="straightConnector1">
            <a:avLst/>
          </a:prstGeom>
          <a:noFill/>
          <a:ln w="15240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7" name="Google Shape;537;g61fb5890be_0_118"/>
          <p:cNvCxnSpPr>
            <a:stCxn id="535" idx="2"/>
            <a:endCxn id="535" idx="6"/>
          </p:cNvCxnSpPr>
          <p:nvPr/>
        </p:nvCxnSpPr>
        <p:spPr>
          <a:xfrm>
            <a:off x="5215950" y="4763300"/>
            <a:ext cx="1008000" cy="0"/>
          </a:xfrm>
          <a:prstGeom prst="straightConnector1">
            <a:avLst/>
          </a:prstGeom>
          <a:noFill/>
          <a:ln w="15240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8" name="Google Shape;538;g61fb5890be_0_118"/>
          <p:cNvSpPr/>
          <p:nvPr/>
        </p:nvSpPr>
        <p:spPr>
          <a:xfrm flipH="1">
            <a:off x="5152038" y="4190000"/>
            <a:ext cx="1135800" cy="1146600"/>
          </a:xfrm>
          <a:prstGeom prst="chord">
            <a:avLst>
              <a:gd name="adj1" fmla="val 5400000"/>
              <a:gd name="adj2" fmla="val 16195198"/>
            </a:avLst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g61fb5890be_0_118"/>
          <p:cNvSpPr/>
          <p:nvPr/>
        </p:nvSpPr>
        <p:spPr>
          <a:xfrm flipH="1">
            <a:off x="5246088" y="4273400"/>
            <a:ext cx="947700" cy="979800"/>
          </a:xfrm>
          <a:prstGeom prst="chord">
            <a:avLst>
              <a:gd name="adj1" fmla="val 5400000"/>
              <a:gd name="adj2" fmla="val 16194328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g61fb5890be_0_118"/>
          <p:cNvSpPr/>
          <p:nvPr/>
        </p:nvSpPr>
        <p:spPr>
          <a:xfrm flipH="1">
            <a:off x="5352888" y="4383800"/>
            <a:ext cx="734100" cy="759000"/>
          </a:xfrm>
          <a:prstGeom prst="chord">
            <a:avLst>
              <a:gd name="adj1" fmla="val 5400000"/>
              <a:gd name="adj2" fmla="val 16194791"/>
            </a:avLst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g61fb5890be_0_118"/>
          <p:cNvSpPr/>
          <p:nvPr/>
        </p:nvSpPr>
        <p:spPr>
          <a:xfrm>
            <a:off x="5724638" y="4764313"/>
            <a:ext cx="521300" cy="567557"/>
          </a:xfrm>
          <a:custGeom>
            <a:avLst/>
            <a:gdLst/>
            <a:ahLst/>
            <a:cxnLst/>
            <a:rect l="l" t="t" r="r" b="b"/>
            <a:pathLst>
              <a:path w="20852" h="21227" extrusionOk="0">
                <a:moveTo>
                  <a:pt x="20852" y="0"/>
                </a:moveTo>
                <a:lnTo>
                  <a:pt x="0" y="0"/>
                </a:lnTo>
                <a:lnTo>
                  <a:pt x="0" y="21227"/>
                </a:lnTo>
                <a:lnTo>
                  <a:pt x="4171" y="20478"/>
                </a:lnTo>
                <a:lnTo>
                  <a:pt x="9036" y="18446"/>
                </a:lnTo>
                <a:lnTo>
                  <a:pt x="13313" y="15559"/>
                </a:lnTo>
                <a:lnTo>
                  <a:pt x="16575" y="11977"/>
                </a:lnTo>
                <a:lnTo>
                  <a:pt x="18820" y="7753"/>
                </a:lnTo>
                <a:lnTo>
                  <a:pt x="20317" y="3315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</p:sp>
      <p:cxnSp>
        <p:nvCxnSpPr>
          <p:cNvPr id="542" name="Google Shape;542;g61fb5890be_0_118"/>
          <p:cNvCxnSpPr/>
          <p:nvPr/>
        </p:nvCxnSpPr>
        <p:spPr>
          <a:xfrm>
            <a:off x="6082188" y="4763638"/>
            <a:ext cx="11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3" name="Google Shape;543;g61fb5890be_0_118"/>
          <p:cNvSpPr/>
          <p:nvPr/>
        </p:nvSpPr>
        <p:spPr>
          <a:xfrm>
            <a:off x="5869413" y="4244225"/>
            <a:ext cx="103200" cy="1011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g61fb5890be_0_118"/>
          <p:cNvSpPr/>
          <p:nvPr/>
        </p:nvSpPr>
        <p:spPr>
          <a:xfrm>
            <a:off x="6163088" y="4611225"/>
            <a:ext cx="103200" cy="1011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g61fb5890be_0_118"/>
          <p:cNvSpPr/>
          <p:nvPr/>
        </p:nvSpPr>
        <p:spPr>
          <a:xfrm>
            <a:off x="7114450" y="4009450"/>
            <a:ext cx="1431900" cy="14235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g61fb5890be_0_118"/>
          <p:cNvSpPr/>
          <p:nvPr/>
        </p:nvSpPr>
        <p:spPr>
          <a:xfrm flipH="1">
            <a:off x="7262499" y="4147900"/>
            <a:ext cx="1135800" cy="1146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547" name="Google Shape;547;g61fb5890be_0_118"/>
          <p:cNvSpPr/>
          <p:nvPr/>
        </p:nvSpPr>
        <p:spPr>
          <a:xfrm rot="-544940" flipH="1">
            <a:off x="6949754" y="4959215"/>
            <a:ext cx="171044" cy="317816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g61fb5890be_0_118"/>
          <p:cNvSpPr/>
          <p:nvPr/>
        </p:nvSpPr>
        <p:spPr>
          <a:xfrm rot="-545417" flipH="1">
            <a:off x="6967091" y="4831196"/>
            <a:ext cx="45572" cy="138687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g61fb5890be_0_118"/>
          <p:cNvSpPr/>
          <p:nvPr/>
        </p:nvSpPr>
        <p:spPr>
          <a:xfrm rot="-5983932" flipH="1">
            <a:off x="6996305" y="4813086"/>
            <a:ext cx="104707" cy="125721"/>
          </a:xfrm>
          <a:prstGeom prst="triangle">
            <a:avLst>
              <a:gd name="adj" fmla="val 50000"/>
            </a:avLst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g61fb5890be_0_118"/>
          <p:cNvSpPr/>
          <p:nvPr/>
        </p:nvSpPr>
        <p:spPr>
          <a:xfrm rot="-964377" flipH="1">
            <a:off x="7131501" y="4768347"/>
            <a:ext cx="326503" cy="131885"/>
          </a:xfrm>
          <a:prstGeom prst="cloud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g61fb5890be_0_118"/>
          <p:cNvSpPr/>
          <p:nvPr/>
        </p:nvSpPr>
        <p:spPr>
          <a:xfrm flipH="1">
            <a:off x="7262500" y="4147900"/>
            <a:ext cx="1135800" cy="1146600"/>
          </a:xfrm>
          <a:prstGeom prst="chord">
            <a:avLst>
              <a:gd name="adj1" fmla="val 5400000"/>
              <a:gd name="adj2" fmla="val 16195198"/>
            </a:avLst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g61fb5890be_0_118"/>
          <p:cNvSpPr/>
          <p:nvPr/>
        </p:nvSpPr>
        <p:spPr>
          <a:xfrm flipH="1">
            <a:off x="7356550" y="4231300"/>
            <a:ext cx="947700" cy="979800"/>
          </a:xfrm>
          <a:prstGeom prst="chord">
            <a:avLst>
              <a:gd name="adj1" fmla="val 5400000"/>
              <a:gd name="adj2" fmla="val 16194328"/>
            </a:avLst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g61fb5890be_0_118"/>
          <p:cNvSpPr/>
          <p:nvPr/>
        </p:nvSpPr>
        <p:spPr>
          <a:xfrm>
            <a:off x="8130150" y="4303225"/>
            <a:ext cx="103200" cy="1011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g61fb5890be_0_118"/>
          <p:cNvSpPr/>
          <p:nvPr/>
        </p:nvSpPr>
        <p:spPr>
          <a:xfrm flipH="1">
            <a:off x="7463350" y="4341700"/>
            <a:ext cx="734100" cy="759000"/>
          </a:xfrm>
          <a:prstGeom prst="chord">
            <a:avLst>
              <a:gd name="adj1" fmla="val 5400000"/>
              <a:gd name="adj2" fmla="val 16194791"/>
            </a:avLst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g61fb5890be_0_118"/>
          <p:cNvSpPr/>
          <p:nvPr/>
        </p:nvSpPr>
        <p:spPr>
          <a:xfrm>
            <a:off x="8201050" y="4947525"/>
            <a:ext cx="103200" cy="101100"/>
          </a:xfrm>
          <a:prstGeom prst="ellipse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g61fb5890be_0_118"/>
          <p:cNvSpPr/>
          <p:nvPr/>
        </p:nvSpPr>
        <p:spPr>
          <a:xfrm flipH="1">
            <a:off x="7778800" y="5181000"/>
            <a:ext cx="103200" cy="101100"/>
          </a:xfrm>
          <a:prstGeom prst="chord">
            <a:avLst>
              <a:gd name="adj1" fmla="val 5400000"/>
              <a:gd name="adj2" fmla="val 16200000"/>
            </a:avLst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61fb5890be_0_73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563" name="Google Shape;563;g61fb5890be_0_73"/>
          <p:cNvSpPr txBox="1">
            <a:spLocks noGrp="1"/>
          </p:cNvSpPr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Concept Screening</a:t>
            </a:r>
            <a:endParaRPr/>
          </a:p>
        </p:txBody>
      </p:sp>
      <p:sp>
        <p:nvSpPr>
          <p:cNvPr id="564" name="Google Shape;564;g61fb5890be_0_73"/>
          <p:cNvSpPr txBox="1">
            <a:spLocks noGrp="1"/>
          </p:cNvSpPr>
          <p:nvPr>
            <p:ph type="body" idx="2"/>
          </p:nvPr>
        </p:nvSpPr>
        <p:spPr>
          <a:xfrm>
            <a:off x="227013" y="1006103"/>
            <a:ext cx="8691600" cy="40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Concepts 1 to 7</a:t>
            </a:r>
            <a:endParaRPr/>
          </a:p>
        </p:txBody>
      </p:sp>
      <p:pic>
        <p:nvPicPr>
          <p:cNvPr id="565" name="Google Shape;565;g61fb5890be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71303"/>
            <a:ext cx="8839199" cy="3291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61fb5890be_0_108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572" name="Google Shape;572;g61fb5890be_0_108"/>
          <p:cNvSpPr txBox="1">
            <a:spLocks noGrp="1"/>
          </p:cNvSpPr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Concept Screening</a:t>
            </a:r>
            <a:endParaRPr/>
          </a:p>
        </p:txBody>
      </p:sp>
      <p:sp>
        <p:nvSpPr>
          <p:cNvPr id="573" name="Google Shape;573;g61fb5890be_0_108"/>
          <p:cNvSpPr txBox="1">
            <a:spLocks noGrp="1"/>
          </p:cNvSpPr>
          <p:nvPr>
            <p:ph type="body" idx="2"/>
          </p:nvPr>
        </p:nvSpPr>
        <p:spPr>
          <a:xfrm>
            <a:off x="227013" y="1006103"/>
            <a:ext cx="8691600" cy="40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Concepts 8 to 15</a:t>
            </a:r>
            <a:endParaRPr/>
          </a:p>
        </p:txBody>
      </p:sp>
      <p:pic>
        <p:nvPicPr>
          <p:cNvPr id="574" name="Google Shape;574;g61fb5890be_0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71303"/>
            <a:ext cx="8839199" cy="3277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61fb5890be_0_81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581" name="Google Shape;581;g61fb5890be_0_81"/>
          <p:cNvSpPr txBox="1">
            <a:spLocks noGrp="1"/>
          </p:cNvSpPr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Concept Selection</a:t>
            </a:r>
            <a:endParaRPr/>
          </a:p>
        </p:txBody>
      </p:sp>
      <p:sp>
        <p:nvSpPr>
          <p:cNvPr id="582" name="Google Shape;582;g61fb5890be_0_81"/>
          <p:cNvSpPr txBox="1">
            <a:spLocks noGrp="1"/>
          </p:cNvSpPr>
          <p:nvPr>
            <p:ph type="body" idx="2"/>
          </p:nvPr>
        </p:nvSpPr>
        <p:spPr>
          <a:xfrm>
            <a:off x="227013" y="1006103"/>
            <a:ext cx="8691600" cy="40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Concept Selection Matrix</a:t>
            </a:r>
            <a:endParaRPr/>
          </a:p>
        </p:txBody>
      </p:sp>
      <p:pic>
        <p:nvPicPr>
          <p:cNvPr id="583" name="Google Shape;583;g61fb5890be_0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025" y="1785575"/>
            <a:ext cx="8393949" cy="3579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61fb5890be_0_100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590" name="Google Shape;590;g61fb5890be_0_100"/>
          <p:cNvSpPr txBox="1">
            <a:spLocks noGrp="1"/>
          </p:cNvSpPr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Concept Selection</a:t>
            </a:r>
            <a:endParaRPr dirty="0"/>
          </a:p>
        </p:txBody>
      </p:sp>
      <p:sp>
        <p:nvSpPr>
          <p:cNvPr id="591" name="Google Shape;591;g61fb5890be_0_100"/>
          <p:cNvSpPr txBox="1">
            <a:spLocks noGrp="1"/>
          </p:cNvSpPr>
          <p:nvPr>
            <p:ph type="body" idx="2"/>
          </p:nvPr>
        </p:nvSpPr>
        <p:spPr>
          <a:xfrm>
            <a:off x="227013" y="1006103"/>
            <a:ext cx="8691600" cy="40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Selected Concepts</a:t>
            </a:r>
            <a:endParaRPr/>
          </a:p>
        </p:txBody>
      </p:sp>
      <p:pic>
        <p:nvPicPr>
          <p:cNvPr id="592" name="Google Shape;592;g61fb5890be_0_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3125" y="1576026"/>
            <a:ext cx="4657725" cy="415805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g61fb5890be_0_100"/>
          <p:cNvSpPr/>
          <p:nvPr/>
        </p:nvSpPr>
        <p:spPr>
          <a:xfrm>
            <a:off x="4733575" y="3622375"/>
            <a:ext cx="2055900" cy="20478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g61fb5890be_0_100"/>
          <p:cNvSpPr txBox="1"/>
          <p:nvPr/>
        </p:nvSpPr>
        <p:spPr>
          <a:xfrm>
            <a:off x="6865625" y="3785225"/>
            <a:ext cx="11067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38761D"/>
                </a:solidFill>
              </a:rPr>
              <a:t>Ranked #1</a:t>
            </a:r>
            <a:endParaRPr b="1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1fb5890be_0_7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76" name="Google Shape;176;g61fb5890be_0_7"/>
          <p:cNvSpPr txBox="1">
            <a:spLocks noGrp="1"/>
          </p:cNvSpPr>
          <p:nvPr>
            <p:ph type="body" idx="1"/>
          </p:nvPr>
        </p:nvSpPr>
        <p:spPr>
          <a:xfrm>
            <a:off x="1010199" y="1709350"/>
            <a:ext cx="7908300" cy="438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Project Description</a:t>
            </a:r>
            <a:endParaRPr sz="3000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Societal &amp; Customer Needs</a:t>
            </a:r>
            <a:endParaRPr sz="3000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State-of-the-Art Technologies</a:t>
            </a:r>
            <a:endParaRPr sz="3000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Concept Generation &amp; Selection</a:t>
            </a:r>
            <a:endParaRPr sz="3000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Technical Analysis</a:t>
            </a:r>
            <a:endParaRPr sz="3000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Project Plan</a:t>
            </a:r>
            <a:endParaRPr sz="3000"/>
          </a:p>
        </p:txBody>
      </p:sp>
      <p:sp>
        <p:nvSpPr>
          <p:cNvPr id="177" name="Google Shape;177;g61fb5890be_0_7"/>
          <p:cNvSpPr txBox="1">
            <a:spLocks noGrp="1"/>
          </p:cNvSpPr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Overview</a:t>
            </a:r>
            <a:endParaRPr sz="4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61fb5890be_0_859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601" name="Google Shape;601;g61fb5890be_0_859"/>
          <p:cNvSpPr txBox="1">
            <a:spLocks noGrp="1"/>
          </p:cNvSpPr>
          <p:nvPr>
            <p:ph type="body" idx="1"/>
          </p:nvPr>
        </p:nvSpPr>
        <p:spPr>
          <a:xfrm>
            <a:off x="1010199" y="1709350"/>
            <a:ext cx="7908300" cy="438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Project Description</a:t>
            </a:r>
            <a:endParaRPr sz="3000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Societal &amp; Customer Needs</a:t>
            </a:r>
            <a:endParaRPr sz="3000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State-of-the-Art Technologies</a:t>
            </a:r>
            <a:endParaRPr sz="3000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Concept Generation &amp; Selection</a:t>
            </a:r>
            <a:endParaRPr sz="3000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 b="1"/>
              <a:t>Technical Analysis</a:t>
            </a:r>
            <a:endParaRPr sz="3000" b="1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Project Plan</a:t>
            </a:r>
            <a:endParaRPr sz="3000"/>
          </a:p>
        </p:txBody>
      </p:sp>
      <p:sp>
        <p:nvSpPr>
          <p:cNvPr id="602" name="Google Shape;602;g61fb5890be_0_859"/>
          <p:cNvSpPr txBox="1">
            <a:spLocks noGrp="1"/>
          </p:cNvSpPr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Overview</a:t>
            </a:r>
            <a:endParaRPr sz="4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61fb5890be_0_48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609" name="Google Shape;609;g61fb5890be_0_48"/>
          <p:cNvSpPr txBox="1">
            <a:spLocks noGrp="1"/>
          </p:cNvSpPr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Technical Analysis</a:t>
            </a:r>
            <a:endParaRPr/>
          </a:p>
        </p:txBody>
      </p:sp>
      <p:sp>
        <p:nvSpPr>
          <p:cNvPr id="610" name="Google Shape;610;g61fb5890be_0_48"/>
          <p:cNvSpPr txBox="1">
            <a:spLocks noGrp="1"/>
          </p:cNvSpPr>
          <p:nvPr>
            <p:ph type="body" idx="2"/>
          </p:nvPr>
        </p:nvSpPr>
        <p:spPr>
          <a:xfrm>
            <a:off x="227013" y="1006103"/>
            <a:ext cx="8691600" cy="40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Previous Senior Design Research</a:t>
            </a:r>
            <a:endParaRPr/>
          </a:p>
        </p:txBody>
      </p:sp>
      <p:pic>
        <p:nvPicPr>
          <p:cNvPr id="611" name="Google Shape;611;g61fb5890be_0_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300" y="1694775"/>
            <a:ext cx="3243325" cy="437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g61fb5890be_0_48"/>
          <p:cNvPicPr preferRelativeResize="0"/>
          <p:nvPr/>
        </p:nvPicPr>
        <p:blipFill rotWithShape="1">
          <a:blip r:embed="rId4">
            <a:alphaModFix/>
          </a:blip>
          <a:srcRect b="48060"/>
          <a:stretch/>
        </p:blipFill>
        <p:spPr>
          <a:xfrm>
            <a:off x="4728125" y="132475"/>
            <a:ext cx="3049525" cy="374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g61fb5890be_0_48"/>
          <p:cNvPicPr preferRelativeResize="0"/>
          <p:nvPr/>
        </p:nvPicPr>
        <p:blipFill rotWithShape="1">
          <a:blip r:embed="rId4">
            <a:alphaModFix/>
          </a:blip>
          <a:srcRect t="78742"/>
          <a:stretch/>
        </p:blipFill>
        <p:spPr>
          <a:xfrm>
            <a:off x="6126050" y="4492421"/>
            <a:ext cx="2792575" cy="1402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g61fb5890be_0_48"/>
          <p:cNvPicPr preferRelativeResize="0"/>
          <p:nvPr/>
        </p:nvPicPr>
        <p:blipFill rotWithShape="1">
          <a:blip r:embed="rId4">
            <a:alphaModFix/>
          </a:blip>
          <a:srcRect l="3369" t="56025" r="1968" b="21074"/>
          <a:stretch/>
        </p:blipFill>
        <p:spPr>
          <a:xfrm>
            <a:off x="3443100" y="4401200"/>
            <a:ext cx="2613475" cy="149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g61fb5890be_0_48"/>
          <p:cNvPicPr preferRelativeResize="0"/>
          <p:nvPr/>
        </p:nvPicPr>
        <p:blipFill rotWithShape="1">
          <a:blip r:embed="rId4">
            <a:alphaModFix/>
          </a:blip>
          <a:srcRect l="3369" t="51594" r="1968" b="44095"/>
          <a:stretch/>
        </p:blipFill>
        <p:spPr>
          <a:xfrm>
            <a:off x="4297850" y="3934075"/>
            <a:ext cx="3792630" cy="4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g61fb5890be_0_48"/>
          <p:cNvSpPr txBox="1"/>
          <p:nvPr/>
        </p:nvSpPr>
        <p:spPr>
          <a:xfrm>
            <a:off x="722600" y="5980375"/>
            <a:ext cx="2259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2012-2013 Senior Design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g61fb5890be_0_48"/>
          <p:cNvSpPr txBox="1"/>
          <p:nvPr/>
        </p:nvSpPr>
        <p:spPr>
          <a:xfrm>
            <a:off x="5064363" y="5980375"/>
            <a:ext cx="2259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2013-2014 Senior Design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61fb5890be_3_55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624" name="Google Shape;624;g61fb5890be_3_55"/>
          <p:cNvSpPr txBox="1">
            <a:spLocks noGrp="1"/>
          </p:cNvSpPr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Technical Analysis</a:t>
            </a:r>
            <a:endParaRPr/>
          </a:p>
        </p:txBody>
      </p:sp>
      <p:sp>
        <p:nvSpPr>
          <p:cNvPr id="625" name="Google Shape;625;g61fb5890be_3_55"/>
          <p:cNvSpPr txBox="1">
            <a:spLocks noGrp="1"/>
          </p:cNvSpPr>
          <p:nvPr>
            <p:ph type="body" idx="2"/>
          </p:nvPr>
        </p:nvSpPr>
        <p:spPr>
          <a:xfrm>
            <a:off x="227013" y="1006103"/>
            <a:ext cx="8691600" cy="40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Previous Stevens Faculty Research</a:t>
            </a:r>
            <a:endParaRPr/>
          </a:p>
        </p:txBody>
      </p:sp>
      <p:pic>
        <p:nvPicPr>
          <p:cNvPr id="626" name="Google Shape;626;g61fb5890be_3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25" y="1466052"/>
            <a:ext cx="3532475" cy="254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g61fb5890be_3_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025" y="1720730"/>
            <a:ext cx="3532475" cy="176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g61fb5890be_3_55"/>
          <p:cNvPicPr preferRelativeResize="0"/>
          <p:nvPr/>
        </p:nvPicPr>
        <p:blipFill rotWithShape="1">
          <a:blip r:embed="rId5">
            <a:alphaModFix/>
          </a:blip>
          <a:srcRect l="8212" r="6236"/>
          <a:stretch/>
        </p:blipFill>
        <p:spPr>
          <a:xfrm>
            <a:off x="4058050" y="4290925"/>
            <a:ext cx="1889200" cy="160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g61fb5890be_3_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4750" y="2270740"/>
            <a:ext cx="3411149" cy="195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g61fb5890be_3_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40879" y="4351524"/>
            <a:ext cx="2565022" cy="160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g61fb5890be_3_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4725" y="4158752"/>
            <a:ext cx="3457075" cy="2236398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g61fb5890be_3_55"/>
          <p:cNvSpPr txBox="1"/>
          <p:nvPr/>
        </p:nvSpPr>
        <p:spPr>
          <a:xfrm>
            <a:off x="264663" y="3482250"/>
            <a:ext cx="3457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into ball drive configurations</a:t>
            </a:r>
            <a:endParaRPr/>
          </a:p>
        </p:txBody>
      </p:sp>
      <p:sp>
        <p:nvSpPr>
          <p:cNvPr id="633" name="Google Shape;633;g61fb5890be_3_55"/>
          <p:cNvSpPr txBox="1"/>
          <p:nvPr/>
        </p:nvSpPr>
        <p:spPr>
          <a:xfrm>
            <a:off x="264675" y="3847350"/>
            <a:ext cx="29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into ball drive control</a:t>
            </a:r>
            <a:endParaRPr/>
          </a:p>
        </p:txBody>
      </p:sp>
      <p:sp>
        <p:nvSpPr>
          <p:cNvPr id="634" name="Google Shape;634;g61fb5890be_3_55"/>
          <p:cNvSpPr txBox="1"/>
          <p:nvPr/>
        </p:nvSpPr>
        <p:spPr>
          <a:xfrm>
            <a:off x="4194000" y="5859350"/>
            <a:ext cx="49500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into proof of concept of a magnetically coupled ball drive</a:t>
            </a:r>
            <a:endParaRPr/>
          </a:p>
        </p:txBody>
      </p:sp>
      <p:sp>
        <p:nvSpPr>
          <p:cNvPr id="635" name="Google Shape;635;g61fb5890be_3_55"/>
          <p:cNvSpPr txBox="1"/>
          <p:nvPr/>
        </p:nvSpPr>
        <p:spPr>
          <a:xfrm>
            <a:off x="4902750" y="1077275"/>
            <a:ext cx="35325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pictures below are from published research by Stevens Faculty: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Biruk Gebre and Kishore Pochiraju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62d101d2c6_1_0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642" name="Google Shape;642;g62d101d2c6_1_0"/>
          <p:cNvSpPr txBox="1">
            <a:spLocks noGrp="1"/>
          </p:cNvSpPr>
          <p:nvPr>
            <p:ph type="body" idx="1"/>
          </p:nvPr>
        </p:nvSpPr>
        <p:spPr>
          <a:xfrm>
            <a:off x="455300" y="1709350"/>
            <a:ext cx="8463300" cy="438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F=ma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 = I𝜶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⍵ = v/r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𝜶 = a/r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</a:t>
            </a:r>
            <a:r>
              <a:rPr lang="en-US" baseline="-25000"/>
              <a:t>F</a:t>
            </a:r>
            <a:r>
              <a:rPr lang="en-US"/>
              <a:t>=μN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I=(⅔)mr</a:t>
            </a:r>
            <a:r>
              <a:rPr lang="en-US" baseline="30000"/>
              <a:t>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E=𝝈/ε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</a:t>
            </a:r>
            <a:r>
              <a:rPr lang="en-US" baseline="-25000"/>
              <a:t>M</a:t>
            </a:r>
            <a:r>
              <a:rPr lang="en-US"/>
              <a:t>=Magnet Force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g62d101d2c6_1_0"/>
          <p:cNvSpPr txBox="1">
            <a:spLocks noGrp="1"/>
          </p:cNvSpPr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Technical Analysis</a:t>
            </a:r>
            <a:endParaRPr/>
          </a:p>
        </p:txBody>
      </p:sp>
      <p:sp>
        <p:nvSpPr>
          <p:cNvPr id="644" name="Google Shape;644;g62d101d2c6_1_0"/>
          <p:cNvSpPr txBox="1">
            <a:spLocks noGrp="1"/>
          </p:cNvSpPr>
          <p:nvPr>
            <p:ph type="body" idx="2"/>
          </p:nvPr>
        </p:nvSpPr>
        <p:spPr>
          <a:xfrm>
            <a:off x="227013" y="1006103"/>
            <a:ext cx="8691600" cy="40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Governing Equations</a:t>
            </a:r>
            <a:endParaRPr/>
          </a:p>
        </p:txBody>
      </p:sp>
      <p:pic>
        <p:nvPicPr>
          <p:cNvPr id="645" name="Google Shape;645;g62d101d2c6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2354" y="1709350"/>
            <a:ext cx="5586272" cy="403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61fb5890be_0_866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652" name="Google Shape;652;g61fb5890be_0_866"/>
          <p:cNvSpPr txBox="1">
            <a:spLocks noGrp="1"/>
          </p:cNvSpPr>
          <p:nvPr>
            <p:ph type="body" idx="1"/>
          </p:nvPr>
        </p:nvSpPr>
        <p:spPr>
          <a:xfrm>
            <a:off x="1010199" y="1709350"/>
            <a:ext cx="7908300" cy="438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Project Description</a:t>
            </a:r>
            <a:endParaRPr sz="3000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Societal &amp; Customer Needs</a:t>
            </a:r>
            <a:endParaRPr sz="3000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State-of-the-Art Technologies</a:t>
            </a:r>
            <a:endParaRPr sz="3000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Concept Generation &amp; Selection</a:t>
            </a:r>
            <a:endParaRPr sz="3000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Technical Analysis</a:t>
            </a:r>
            <a:endParaRPr sz="3000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 b="1"/>
              <a:t>Project Plan</a:t>
            </a:r>
            <a:endParaRPr sz="3000" b="1"/>
          </a:p>
        </p:txBody>
      </p:sp>
      <p:sp>
        <p:nvSpPr>
          <p:cNvPr id="653" name="Google Shape;653;g61fb5890be_0_866"/>
          <p:cNvSpPr txBox="1">
            <a:spLocks noGrp="1"/>
          </p:cNvSpPr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Overview</a:t>
            </a:r>
            <a:endParaRPr sz="4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61fb5890be_0_56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660" name="Google Shape;660;g61fb5890be_0_56"/>
          <p:cNvSpPr txBox="1">
            <a:spLocks noGrp="1"/>
          </p:cNvSpPr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Plan</a:t>
            </a:r>
            <a:endParaRPr/>
          </a:p>
        </p:txBody>
      </p:sp>
      <p:sp>
        <p:nvSpPr>
          <p:cNvPr id="661" name="Google Shape;661;g61fb5890be_0_56"/>
          <p:cNvSpPr txBox="1">
            <a:spLocks noGrp="1"/>
          </p:cNvSpPr>
          <p:nvPr>
            <p:ph type="body" idx="2"/>
          </p:nvPr>
        </p:nvSpPr>
        <p:spPr>
          <a:xfrm>
            <a:off x="227013" y="1006103"/>
            <a:ext cx="8691600" cy="40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Deliverables</a:t>
            </a:r>
            <a:endParaRPr/>
          </a:p>
        </p:txBody>
      </p:sp>
      <p:grpSp>
        <p:nvGrpSpPr>
          <p:cNvPr id="662" name="Google Shape;662;g61fb5890be_0_56"/>
          <p:cNvGrpSpPr/>
          <p:nvPr/>
        </p:nvGrpSpPr>
        <p:grpSpPr>
          <a:xfrm>
            <a:off x="5859342" y="1620418"/>
            <a:ext cx="3305700" cy="3483050"/>
            <a:chOff x="5632317" y="1189775"/>
            <a:chExt cx="3305700" cy="3483050"/>
          </a:xfrm>
        </p:grpSpPr>
        <p:sp>
          <p:nvSpPr>
            <p:cNvPr id="663" name="Google Shape;663;g61fb5890be_0_56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D83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Phase 3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64" name="Google Shape;664;g61fb5890be_0_56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-"/>
              </a:pPr>
              <a:r>
                <a:rPr lang="en-US" sz="1200">
                  <a:latin typeface="Roboto"/>
                  <a:ea typeface="Roboto"/>
                  <a:cs typeface="Roboto"/>
                  <a:sym typeface="Roboto"/>
                </a:rPr>
                <a:t>Finalize Design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-"/>
              </a:pPr>
              <a:r>
                <a:rPr lang="en-US" sz="1200">
                  <a:latin typeface="Roboto"/>
                  <a:ea typeface="Roboto"/>
                  <a:cs typeface="Roboto"/>
                  <a:sym typeface="Roboto"/>
                </a:rPr>
                <a:t>Finalize Technical Analysis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-"/>
              </a:pPr>
              <a:r>
                <a:rPr lang="en-US" sz="1200">
                  <a:latin typeface="Roboto"/>
                  <a:ea typeface="Roboto"/>
                  <a:cs typeface="Roboto"/>
                  <a:sym typeface="Roboto"/>
                </a:rPr>
                <a:t>Create alpha prototype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65" name="Google Shape;665;g61fb5890be_0_56"/>
          <p:cNvGrpSpPr/>
          <p:nvPr/>
        </p:nvGrpSpPr>
        <p:grpSpPr>
          <a:xfrm>
            <a:off x="227022" y="1620632"/>
            <a:ext cx="3546903" cy="3482843"/>
            <a:chOff x="-3" y="1189989"/>
            <a:chExt cx="3546903" cy="3482843"/>
          </a:xfrm>
        </p:grpSpPr>
        <p:sp>
          <p:nvSpPr>
            <p:cNvPr id="666" name="Google Shape;666;g61fb5890be_0_56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rgbClr val="802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Phase 1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67" name="Google Shape;667;g61fb5890be_0_56"/>
            <p:cNvSpPr txBox="1"/>
            <p:nvPr/>
          </p:nvSpPr>
          <p:spPr>
            <a:xfrm>
              <a:off x="-3" y="2057132"/>
              <a:ext cx="28914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302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Char char="-"/>
              </a:pPr>
              <a:r>
                <a:rPr lang="en-US" sz="1600">
                  <a:solidFill>
                    <a:schemeClr val="dk1"/>
                  </a:solidFill>
                </a:rPr>
                <a:t>Research into existing technology</a:t>
              </a:r>
              <a:endParaRPr sz="1600">
                <a:solidFill>
                  <a:schemeClr val="dk1"/>
                </a:solidFill>
              </a:endParaRPr>
            </a:p>
            <a:p>
              <a:pPr marL="457200" lvl="0" indent="-3302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Char char="-"/>
              </a:pPr>
              <a:r>
                <a:rPr lang="en-US" sz="1600">
                  <a:solidFill>
                    <a:schemeClr val="dk1"/>
                  </a:solidFill>
                </a:rPr>
                <a:t>Society/customer needs</a:t>
              </a:r>
              <a:endParaRPr sz="1600">
                <a:solidFill>
                  <a:schemeClr val="dk1"/>
                </a:solidFill>
              </a:endParaRPr>
            </a:p>
            <a:p>
              <a:pPr marL="457200" lvl="0" indent="-3302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Char char="-"/>
              </a:pPr>
              <a:r>
                <a:rPr lang="en-US" sz="1600">
                  <a:solidFill>
                    <a:schemeClr val="dk1"/>
                  </a:solidFill>
                </a:rPr>
                <a:t>project statements</a:t>
              </a:r>
              <a:endParaRPr sz="1600">
                <a:solidFill>
                  <a:schemeClr val="dk1"/>
                </a:solidFill>
              </a:endParaRPr>
            </a:p>
            <a:p>
              <a:pPr marL="457200" lvl="0" indent="-3302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Char char="-"/>
              </a:pPr>
              <a:r>
                <a:rPr lang="en-US" sz="1600">
                  <a:solidFill>
                    <a:schemeClr val="dk1"/>
                  </a:solidFill>
                </a:rPr>
                <a:t>Concept selection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68" name="Google Shape;668;g61fb5890be_0_56"/>
          <p:cNvGrpSpPr/>
          <p:nvPr/>
        </p:nvGrpSpPr>
        <p:grpSpPr>
          <a:xfrm>
            <a:off x="3171229" y="1620418"/>
            <a:ext cx="3305700" cy="3483050"/>
            <a:chOff x="2944204" y="1189775"/>
            <a:chExt cx="3305700" cy="3483050"/>
          </a:xfrm>
        </p:grpSpPr>
        <p:sp>
          <p:nvSpPr>
            <p:cNvPr id="669" name="Google Shape;669;g61fb5890be_0_56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B02C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Phase 2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70" name="Google Shape;670;g61fb5890be_0_56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302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Char char="-"/>
              </a:pPr>
              <a:r>
                <a:rPr lang="en-US" sz="1600">
                  <a:solidFill>
                    <a:schemeClr val="dk1"/>
                  </a:solidFill>
                </a:rPr>
                <a:t>Concept Design</a:t>
              </a:r>
              <a:endParaRPr sz="1600">
                <a:solidFill>
                  <a:schemeClr val="dk1"/>
                </a:solidFill>
              </a:endParaRPr>
            </a:p>
            <a:p>
              <a:pPr marL="457200" lvl="0" indent="-3302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Char char="-"/>
              </a:pPr>
              <a:r>
                <a:rPr lang="en-US" sz="1600">
                  <a:solidFill>
                    <a:schemeClr val="dk1"/>
                  </a:solidFill>
                </a:rPr>
                <a:t>CAD Drawing</a:t>
              </a:r>
              <a:endParaRPr sz="1600">
                <a:solidFill>
                  <a:schemeClr val="dk1"/>
                </a:solidFill>
              </a:endParaRPr>
            </a:p>
            <a:p>
              <a:pPr marL="457200" lvl="0" indent="-3302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Char char="-"/>
              </a:pPr>
              <a:r>
                <a:rPr lang="en-US" sz="1600">
                  <a:solidFill>
                    <a:schemeClr val="dk1"/>
                  </a:solidFill>
                </a:rPr>
                <a:t>Design for Manufacturability</a:t>
              </a:r>
              <a:endParaRPr sz="1600">
                <a:solidFill>
                  <a:schemeClr val="dk1"/>
                </a:solidFill>
              </a:endParaRPr>
            </a:p>
            <a:p>
              <a:pPr marL="457200" lvl="0" indent="-3302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Char char="-"/>
              </a:pPr>
              <a:r>
                <a:rPr lang="en-US" sz="1600">
                  <a:solidFill>
                    <a:schemeClr val="dk1"/>
                  </a:solidFill>
                </a:rPr>
                <a:t>Technical Analysis</a:t>
              </a:r>
              <a:endParaRPr sz="1600">
                <a:solidFill>
                  <a:schemeClr val="dk1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61fb5890be_1_16"/>
          <p:cNvSpPr txBox="1">
            <a:spLocks noGrp="1"/>
          </p:cNvSpPr>
          <p:nvPr>
            <p:ph type="body" idx="1"/>
          </p:nvPr>
        </p:nvSpPr>
        <p:spPr>
          <a:xfrm>
            <a:off x="227013" y="1709351"/>
            <a:ext cx="8691600" cy="438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g61fb5890be_1_16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678" name="Google Shape;678;g61fb5890be_1_16"/>
          <p:cNvSpPr txBox="1">
            <a:spLocks noGrp="1"/>
          </p:cNvSpPr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Plan	</a:t>
            </a:r>
            <a:endParaRPr/>
          </a:p>
        </p:txBody>
      </p:sp>
      <p:sp>
        <p:nvSpPr>
          <p:cNvPr id="679" name="Google Shape;679;g61fb5890be_1_16"/>
          <p:cNvSpPr txBox="1">
            <a:spLocks noGrp="1"/>
          </p:cNvSpPr>
          <p:nvPr>
            <p:ph type="body" idx="2"/>
          </p:nvPr>
        </p:nvSpPr>
        <p:spPr>
          <a:xfrm>
            <a:off x="227013" y="1006103"/>
            <a:ext cx="8691600" cy="40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Gantt Chart </a:t>
            </a:r>
            <a:endParaRPr/>
          </a:p>
        </p:txBody>
      </p:sp>
      <p:pic>
        <p:nvPicPr>
          <p:cNvPr id="680" name="Google Shape;680;g61fb5890be_1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25" y="1621600"/>
            <a:ext cx="8691600" cy="45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61fb5890be_0_64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687" name="Google Shape;687;g61fb5890be_0_64"/>
          <p:cNvSpPr txBox="1">
            <a:spLocks noGrp="1"/>
          </p:cNvSpPr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Plan</a:t>
            </a:r>
            <a:endParaRPr/>
          </a:p>
        </p:txBody>
      </p:sp>
      <p:sp>
        <p:nvSpPr>
          <p:cNvPr id="688" name="Google Shape;688;g61fb5890be_0_64"/>
          <p:cNvSpPr txBox="1">
            <a:spLocks noGrp="1"/>
          </p:cNvSpPr>
          <p:nvPr>
            <p:ph type="body" idx="2"/>
          </p:nvPr>
        </p:nvSpPr>
        <p:spPr>
          <a:xfrm>
            <a:off x="227013" y="1006103"/>
            <a:ext cx="8691600" cy="40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Budget</a:t>
            </a:r>
            <a:endParaRPr/>
          </a:p>
        </p:txBody>
      </p:sp>
      <p:pic>
        <p:nvPicPr>
          <p:cNvPr id="689" name="Google Shape;689;g61fb5890be_0_64"/>
          <p:cNvPicPr preferRelativeResize="0"/>
          <p:nvPr/>
        </p:nvPicPr>
        <p:blipFill rotWithShape="1">
          <a:blip r:embed="rId3">
            <a:alphaModFix/>
          </a:blip>
          <a:srcRect l="22808" t="37106" r="36381" b="17818"/>
          <a:stretch/>
        </p:blipFill>
        <p:spPr>
          <a:xfrm>
            <a:off x="1214388" y="1634475"/>
            <a:ext cx="6715224" cy="417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2d101cd39_0_10"/>
          <p:cNvSpPr txBox="1">
            <a:spLocks noGrp="1"/>
          </p:cNvSpPr>
          <p:nvPr>
            <p:ph type="body" idx="1"/>
          </p:nvPr>
        </p:nvSpPr>
        <p:spPr>
          <a:xfrm>
            <a:off x="227025" y="1335837"/>
            <a:ext cx="8691600" cy="475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-US" sz="1200"/>
              <a:t>Dump Truck: </a:t>
            </a:r>
            <a:r>
              <a:rPr lang="en-US" sz="1200">
                <a:solidFill>
                  <a:srgbClr val="000000"/>
                </a:solidFill>
              </a:rPr>
              <a:t>https://cdn1.commercialtrucktrader.com/v1/media/5d2dfbfb7b22cb0d25473fdc.jpg?width=512&amp;height=384&amp;quality=60</a:t>
            </a:r>
            <a:endParaRPr sz="12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-US" sz="1200"/>
              <a:t>Scooter: </a:t>
            </a:r>
            <a:r>
              <a:rPr lang="en-US" sz="1200">
                <a:solidFill>
                  <a:srgbClr val="000000"/>
                </a:solidFill>
                <a:uFill>
                  <a:noFill/>
                </a:uFill>
                <a:hlinkClick r:id="rId3"/>
              </a:rPr>
              <a:t>https://iopscience.iop.org/article/10.1088/1742-6596/744/1/012211/pdf</a:t>
            </a:r>
            <a:endParaRPr sz="12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-US" sz="1200"/>
              <a:t>Wheelchair: </a:t>
            </a:r>
            <a:r>
              <a:rPr lang="en-US" sz="1200">
                <a:solidFill>
                  <a:srgbClr val="000000"/>
                </a:solidFill>
              </a:rPr>
              <a:t>https://i5.walmartimages.com/asr/0e089dd1-d6a8-46bb-a500-3ae26fc76306_1.1ec9aa9c9f674331a05713f8ba8f7da5.jpeg?odnHeight=450&amp;odnWidth=450&amp;odnBg=FFFFFF</a:t>
            </a:r>
            <a:endParaRPr sz="12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-US" sz="1200"/>
              <a:t>Forklift: </a:t>
            </a:r>
            <a:r>
              <a:rPr lang="en-US" sz="1200">
                <a:solidFill>
                  <a:srgbClr val="000000"/>
                </a:solidFill>
              </a:rPr>
              <a:t>https://s3.amazonaws.com/toyotaforklifts/content/20150831201444/small-ic-pneumatic-1024x662.png</a:t>
            </a:r>
            <a:endParaRPr sz="12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-US" sz="1200"/>
              <a:t>Telepresence Robot: </a:t>
            </a:r>
            <a:r>
              <a:rPr lang="en-US" sz="1200">
                <a:solidFill>
                  <a:srgbClr val="000000"/>
                </a:solidFill>
              </a:rPr>
              <a:t>https://www.google.com/url?sa=i&amp;source=images&amp;cd=&amp;ved=2ahUKEwjop63_5vvkAhWC2FkKHaCXDH4QjRx6BAgBEAQ&amp;url=https%3A%2F%2Fwww.engadget.com%2F2017%2F08%2F11%2Fthe-best-telepresence-robot%2F&amp;psig=AOvVaw1jmEeQj7zP-mA8fu3bXNw9&amp;ust=1570044789199636</a:t>
            </a:r>
            <a:endParaRPr sz="12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-US" sz="1200"/>
              <a:t>Spherical Wheel Car: </a:t>
            </a:r>
            <a:r>
              <a:rPr lang="en-US" sz="1200">
                <a:solidFill>
                  <a:srgbClr val="000000"/>
                </a:solidFill>
              </a:rPr>
              <a:t>https://i.ytimg.com/vi/2EK3SFf5jWU/hqdefault.jpg</a:t>
            </a:r>
            <a:endParaRPr sz="12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-US" sz="1200"/>
              <a:t>Spherical Wheel Motorcycle: </a:t>
            </a:r>
            <a:r>
              <a:rPr lang="en-US" sz="1200">
                <a:solidFill>
                  <a:srgbClr val="000000"/>
                </a:solidFill>
              </a:rPr>
              <a:t>https://i.pinimg.com/originals/32/f4/94/32f4949f7bec0faf61d90c2668de123e.jpg</a:t>
            </a:r>
            <a:endParaRPr sz="12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-US" sz="1200">
                <a:solidFill>
                  <a:srgbClr val="000000"/>
                </a:solidFill>
              </a:rPr>
              <a:t>Burget Patent: https://patents.google.com/patent/US8459383B1/en?oq=burget</a:t>
            </a:r>
            <a:endParaRPr sz="12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-US" sz="1200">
                <a:solidFill>
                  <a:srgbClr val="000000"/>
                </a:solidFill>
              </a:rPr>
              <a:t>Disney Patent: https://patents.google.com/patent/US8269447B2/en</a:t>
            </a:r>
            <a:endParaRPr sz="12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-US" sz="1200">
                <a:solidFill>
                  <a:srgbClr val="000000"/>
                </a:solidFill>
              </a:rPr>
              <a:t>Hyundai Patent: https://patents.google.com/patent/US20130151043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g62d101cd39_0_10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697" name="Google Shape;697;g62d101cd39_0_10"/>
          <p:cNvSpPr txBox="1">
            <a:spLocks noGrp="1"/>
          </p:cNvSpPr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Picture References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62d101cd39_0_0"/>
          <p:cNvSpPr txBox="1">
            <a:spLocks noGrp="1"/>
          </p:cNvSpPr>
          <p:nvPr>
            <p:ph type="subTitle" idx="1"/>
          </p:nvPr>
        </p:nvSpPr>
        <p:spPr>
          <a:xfrm>
            <a:off x="1371600" y="5240939"/>
            <a:ext cx="6400800" cy="1298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1fb5890be_0_824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84" name="Google Shape;184;g61fb5890be_0_824"/>
          <p:cNvSpPr txBox="1">
            <a:spLocks noGrp="1"/>
          </p:cNvSpPr>
          <p:nvPr>
            <p:ph type="body" idx="1"/>
          </p:nvPr>
        </p:nvSpPr>
        <p:spPr>
          <a:xfrm>
            <a:off x="1010199" y="1709350"/>
            <a:ext cx="7908300" cy="438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 b="1"/>
              <a:t>Project Description</a:t>
            </a:r>
            <a:endParaRPr sz="3000" b="1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Societal &amp; Customer Needs</a:t>
            </a:r>
            <a:endParaRPr sz="3000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State-of-the-Art Technologies</a:t>
            </a:r>
            <a:endParaRPr sz="3000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Concept Generation &amp; Selection</a:t>
            </a:r>
            <a:endParaRPr sz="3000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Technical Analysis</a:t>
            </a:r>
            <a:endParaRPr sz="3000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Project Plan</a:t>
            </a:r>
            <a:endParaRPr sz="3000"/>
          </a:p>
        </p:txBody>
      </p:sp>
      <p:sp>
        <p:nvSpPr>
          <p:cNvPr id="185" name="Google Shape;185;g61fb5890be_0_824"/>
          <p:cNvSpPr txBox="1">
            <a:spLocks noGrp="1"/>
          </p:cNvSpPr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Overview</a:t>
            </a:r>
            <a:endParaRPr sz="4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1fb5890be_0_16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92" name="Google Shape;192;g61fb5890be_0_16"/>
          <p:cNvSpPr txBox="1">
            <a:spLocks noGrp="1"/>
          </p:cNvSpPr>
          <p:nvPr>
            <p:ph type="body" idx="1"/>
          </p:nvPr>
        </p:nvSpPr>
        <p:spPr>
          <a:xfrm>
            <a:off x="227013" y="1709351"/>
            <a:ext cx="8691600" cy="438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Magnetically Coupled Ball Drive (MCBD) project focuses on the design improvement of a ball drive, which allows for the holonomic motion of driven platforms.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This project is motivated by the desire to resolve the issues caused by an external support structure.</a:t>
            </a:r>
            <a:endParaRPr sz="1800"/>
          </a:p>
          <a:p>
            <a:pPr marL="137160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Efficiency of ball drive can be negatively impacted by collection of debris increasing rolling resistance.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Four major goals for this project:</a:t>
            </a:r>
            <a:endParaRPr sz="1800"/>
          </a:p>
          <a:p>
            <a:pPr marL="137160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Develop design to be prototyped</a:t>
            </a:r>
            <a:endParaRPr sz="1800"/>
          </a:p>
          <a:p>
            <a:pPr marL="137160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Build prototype</a:t>
            </a:r>
            <a:endParaRPr sz="1800"/>
          </a:p>
          <a:p>
            <a:pPr marL="137160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Develop test apparatus and methodology</a:t>
            </a:r>
            <a:endParaRPr sz="1800"/>
          </a:p>
          <a:p>
            <a:pPr marL="1371600" lvl="1" indent="-342900" algn="l" rtl="0">
              <a:lnSpc>
                <a:spcPct val="100000"/>
              </a:lnSpc>
              <a:spcBef>
                <a:spcPts val="1200"/>
              </a:spcBef>
              <a:spcAft>
                <a:spcPts val="1000"/>
              </a:spcAft>
              <a:buSzPts val="1800"/>
              <a:buChar char="○"/>
            </a:pPr>
            <a:r>
              <a:rPr lang="en-US" sz="1800"/>
              <a:t>Test prototype </a:t>
            </a:r>
            <a:endParaRPr sz="1800"/>
          </a:p>
        </p:txBody>
      </p:sp>
      <p:sp>
        <p:nvSpPr>
          <p:cNvPr id="193" name="Google Shape;193;g61fb5890be_0_16"/>
          <p:cNvSpPr txBox="1">
            <a:spLocks noGrp="1"/>
          </p:cNvSpPr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</a:t>
            </a:r>
            <a:r>
              <a:rPr lang="en-US">
                <a:extLst>
                  <a:ext uri="http://customooxmlschemas.google.com/">
              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Description</a:t>
            </a:r>
            <a:endParaRPr/>
          </a:p>
        </p:txBody>
      </p:sp>
      <p:sp>
        <p:nvSpPr>
          <p:cNvPr id="194" name="Google Shape;194;g61fb5890be_0_16"/>
          <p:cNvSpPr txBox="1">
            <a:spLocks noGrp="1"/>
          </p:cNvSpPr>
          <p:nvPr>
            <p:ph type="body" idx="2"/>
          </p:nvPr>
        </p:nvSpPr>
        <p:spPr>
          <a:xfrm>
            <a:off x="227013" y="1006103"/>
            <a:ext cx="8691600" cy="40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Goals &amp; Objectives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1fb5890be_2_0"/>
          <p:cNvSpPr txBox="1">
            <a:spLocks noGrp="1"/>
          </p:cNvSpPr>
          <p:nvPr>
            <p:ph type="body" idx="1"/>
          </p:nvPr>
        </p:nvSpPr>
        <p:spPr>
          <a:xfrm>
            <a:off x="227013" y="1709351"/>
            <a:ext cx="8691600" cy="438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Design Challenges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Support loads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Design for manufacturing ease</a:t>
            </a:r>
            <a:endParaRPr sz="180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Move efficiently</a:t>
            </a:r>
            <a:endParaRPr sz="1800"/>
          </a:p>
          <a:p>
            <a:pPr marL="1371600" lvl="2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1800"/>
              <a:t>Minimize slipping of drive and wheel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Maintain coupling via magnets during adverse conditions</a:t>
            </a:r>
            <a:endParaRPr sz="180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Prototype/Testing Challenges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Prototyping ease impacted by design choices</a:t>
            </a:r>
            <a:endParaRPr sz="180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Assembly is complex</a:t>
            </a:r>
            <a:endParaRPr sz="1800"/>
          </a:p>
          <a:p>
            <a:pPr marL="1371600" lvl="2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1800"/>
              <a:t>A structure inside another that needs to be smooth and spherical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Creation of new testing apparatus and methodology</a:t>
            </a:r>
            <a:endParaRPr sz="1800"/>
          </a:p>
        </p:txBody>
      </p:sp>
      <p:sp>
        <p:nvSpPr>
          <p:cNvPr id="201" name="Google Shape;201;g61fb5890be_2_0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02" name="Google Shape;202;g61fb5890be_2_0"/>
          <p:cNvSpPr txBox="1">
            <a:spLocks noGrp="1"/>
          </p:cNvSpPr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Description</a:t>
            </a:r>
            <a:endParaRPr/>
          </a:p>
        </p:txBody>
      </p:sp>
      <p:sp>
        <p:nvSpPr>
          <p:cNvPr id="203" name="Google Shape;203;g61fb5890be_2_0"/>
          <p:cNvSpPr txBox="1">
            <a:spLocks noGrp="1"/>
          </p:cNvSpPr>
          <p:nvPr>
            <p:ph type="body" idx="2"/>
          </p:nvPr>
        </p:nvSpPr>
        <p:spPr>
          <a:xfrm>
            <a:off x="227013" y="1006103"/>
            <a:ext cx="8691600" cy="40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Major Challenges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1fb5890be_0_831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10" name="Google Shape;210;g61fb5890be_0_831"/>
          <p:cNvSpPr txBox="1">
            <a:spLocks noGrp="1"/>
          </p:cNvSpPr>
          <p:nvPr>
            <p:ph type="body" idx="1"/>
          </p:nvPr>
        </p:nvSpPr>
        <p:spPr>
          <a:xfrm>
            <a:off x="1010199" y="1709350"/>
            <a:ext cx="7908300" cy="438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Project Description</a:t>
            </a:r>
            <a:endParaRPr sz="3000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 b="1"/>
              <a:t>Societal &amp; Customer Needs</a:t>
            </a:r>
            <a:endParaRPr sz="3000" b="1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State-of-the-Art Technologies</a:t>
            </a:r>
            <a:endParaRPr sz="3000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Concept Generation &amp; Selection</a:t>
            </a:r>
            <a:endParaRPr sz="3000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Technical Analysis</a:t>
            </a:r>
            <a:endParaRPr sz="3000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Project Plan</a:t>
            </a:r>
            <a:endParaRPr sz="3000"/>
          </a:p>
        </p:txBody>
      </p:sp>
      <p:sp>
        <p:nvSpPr>
          <p:cNvPr id="211" name="Google Shape;211;g61fb5890be_0_831"/>
          <p:cNvSpPr txBox="1">
            <a:spLocks noGrp="1"/>
          </p:cNvSpPr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Overview</a:t>
            </a:r>
            <a:endParaRPr sz="4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1fb5890be_0_24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218" name="Google Shape;218;g61fb5890be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4000" y="3869851"/>
            <a:ext cx="2817900" cy="181801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61fb5890be_0_24"/>
          <p:cNvSpPr txBox="1">
            <a:spLocks noGrp="1"/>
          </p:cNvSpPr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Societal Needs</a:t>
            </a:r>
            <a:endParaRPr/>
          </a:p>
        </p:txBody>
      </p:sp>
      <p:pic>
        <p:nvPicPr>
          <p:cNvPr id="220" name="Google Shape;220;g61fb5890be_0_24"/>
          <p:cNvPicPr preferRelativeResize="0"/>
          <p:nvPr/>
        </p:nvPicPr>
        <p:blipFill rotWithShape="1">
          <a:blip r:embed="rId4">
            <a:alphaModFix/>
          </a:blip>
          <a:srcRect l="44654" r="31848"/>
          <a:stretch/>
        </p:blipFill>
        <p:spPr>
          <a:xfrm>
            <a:off x="227024" y="3431650"/>
            <a:ext cx="949950" cy="269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61fb5890be_0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5275" y="1248000"/>
            <a:ext cx="2457775" cy="24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61fb5890be_0_24"/>
          <p:cNvPicPr preferRelativeResize="0"/>
          <p:nvPr/>
        </p:nvPicPr>
        <p:blipFill rotWithShape="1">
          <a:blip r:embed="rId6">
            <a:alphaModFix/>
          </a:blip>
          <a:srcRect t="16582" b="16822"/>
          <a:stretch/>
        </p:blipFill>
        <p:spPr>
          <a:xfrm>
            <a:off x="2775174" y="1252651"/>
            <a:ext cx="3856525" cy="1926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61fb5890be_0_24"/>
          <p:cNvPicPr preferRelativeResize="0"/>
          <p:nvPr/>
        </p:nvPicPr>
        <p:blipFill rotWithShape="1">
          <a:blip r:embed="rId7">
            <a:alphaModFix/>
          </a:blip>
          <a:srcRect t="9422" r="7270" b="10519"/>
          <a:stretch/>
        </p:blipFill>
        <p:spPr>
          <a:xfrm>
            <a:off x="3244248" y="3869850"/>
            <a:ext cx="2817902" cy="181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61fb5890be_0_24"/>
          <p:cNvPicPr preferRelativeResize="0"/>
          <p:nvPr/>
        </p:nvPicPr>
        <p:blipFill rotWithShape="1">
          <a:blip r:embed="rId8">
            <a:alphaModFix/>
          </a:blip>
          <a:srcRect r="4242" b="4287"/>
          <a:stretch/>
        </p:blipFill>
        <p:spPr>
          <a:xfrm>
            <a:off x="1368161" y="3869839"/>
            <a:ext cx="1684898" cy="193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61fb5890be_0_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7438" y="1247999"/>
            <a:ext cx="2583963" cy="19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1fb5890be_3_8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32" name="Google Shape;232;g61fb5890be_3_8"/>
          <p:cNvSpPr txBox="1">
            <a:spLocks noGrp="1"/>
          </p:cNvSpPr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Customer Needs</a:t>
            </a:r>
            <a:endParaRPr/>
          </a:p>
        </p:txBody>
      </p:sp>
      <p:pic>
        <p:nvPicPr>
          <p:cNvPr id="233" name="Google Shape;233;g61fb5890be_3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000" y="1466050"/>
            <a:ext cx="6848000" cy="47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61fb5890be_3_8"/>
          <p:cNvSpPr txBox="1">
            <a:spLocks noGrp="1"/>
          </p:cNvSpPr>
          <p:nvPr>
            <p:ph type="body" idx="2"/>
          </p:nvPr>
        </p:nvSpPr>
        <p:spPr>
          <a:xfrm>
            <a:off x="227013" y="1006103"/>
            <a:ext cx="8691600" cy="40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Customer Voice Table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2d101d2c6_1_16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41" name="Google Shape;241;g62d101d2c6_1_16"/>
          <p:cNvSpPr txBox="1">
            <a:spLocks noGrp="1"/>
          </p:cNvSpPr>
          <p:nvPr>
            <p:ph type="body" idx="1"/>
          </p:nvPr>
        </p:nvSpPr>
        <p:spPr>
          <a:xfrm>
            <a:off x="227013" y="1709351"/>
            <a:ext cx="8691600" cy="438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62d101d2c6_1_16"/>
          <p:cNvSpPr txBox="1">
            <a:spLocks noGrp="1"/>
          </p:cNvSpPr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Specifications</a:t>
            </a:r>
            <a:endParaRPr/>
          </a:p>
        </p:txBody>
      </p:sp>
      <p:sp>
        <p:nvSpPr>
          <p:cNvPr id="243" name="Google Shape;243;g62d101d2c6_1_16"/>
          <p:cNvSpPr txBox="1">
            <a:spLocks noGrp="1"/>
          </p:cNvSpPr>
          <p:nvPr>
            <p:ph type="body" idx="2"/>
          </p:nvPr>
        </p:nvSpPr>
        <p:spPr>
          <a:xfrm>
            <a:off x="227013" y="1006103"/>
            <a:ext cx="8691600" cy="40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Chosen Application - Wheelchair</a:t>
            </a:r>
            <a:endParaRPr/>
          </a:p>
        </p:txBody>
      </p:sp>
      <p:pic>
        <p:nvPicPr>
          <p:cNvPr id="244" name="Google Shape;244;g62d101d2c6_1_16"/>
          <p:cNvPicPr preferRelativeResize="0"/>
          <p:nvPr/>
        </p:nvPicPr>
        <p:blipFill rotWithShape="1">
          <a:blip r:embed="rId3">
            <a:alphaModFix/>
          </a:blip>
          <a:srcRect l="29944" t="22668" r="31679" b="24219"/>
          <a:stretch/>
        </p:blipFill>
        <p:spPr>
          <a:xfrm>
            <a:off x="219725" y="1328900"/>
            <a:ext cx="6120619" cy="476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62d101d2c6_1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0850" y="2200113"/>
            <a:ext cx="2457775" cy="24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Custom 4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DF7023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osing Slid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949</Words>
  <Application>Microsoft Office PowerPoint</Application>
  <PresentationFormat>On-screen Show (4:3)</PresentationFormat>
  <Paragraphs>282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Roboto</vt:lpstr>
      <vt:lpstr>Century Gothic</vt:lpstr>
      <vt:lpstr>Cover Slides</vt:lpstr>
      <vt:lpstr>Content - No Photos</vt:lpstr>
      <vt:lpstr>Closing Slide</vt:lpstr>
      <vt:lpstr>PowerPoint Presentation</vt:lpstr>
      <vt:lpstr>Overview</vt:lpstr>
      <vt:lpstr>Overview</vt:lpstr>
      <vt:lpstr>Project Description</vt:lpstr>
      <vt:lpstr>Project Description</vt:lpstr>
      <vt:lpstr>Overview</vt:lpstr>
      <vt:lpstr>Societal Needs</vt:lpstr>
      <vt:lpstr>Customer Needs</vt:lpstr>
      <vt:lpstr>Specifications</vt:lpstr>
      <vt:lpstr>Overview</vt:lpstr>
      <vt:lpstr>State-of-the-Art Technologies</vt:lpstr>
      <vt:lpstr>Overview</vt:lpstr>
      <vt:lpstr>Concept Generation</vt:lpstr>
      <vt:lpstr>Concept Generation</vt:lpstr>
      <vt:lpstr>Concept Generation</vt:lpstr>
      <vt:lpstr>Concept Screening</vt:lpstr>
      <vt:lpstr>Concept Screening</vt:lpstr>
      <vt:lpstr>Concept Selection</vt:lpstr>
      <vt:lpstr>Concept Selection</vt:lpstr>
      <vt:lpstr>Overview</vt:lpstr>
      <vt:lpstr>Technical Analysis</vt:lpstr>
      <vt:lpstr>Technical Analysis</vt:lpstr>
      <vt:lpstr>Technical Analysis</vt:lpstr>
      <vt:lpstr>Overview</vt:lpstr>
      <vt:lpstr>Project Plan</vt:lpstr>
      <vt:lpstr>Project Plan </vt:lpstr>
      <vt:lpstr>Project Plan</vt:lpstr>
      <vt:lpstr>Picture 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Bubeck</dc:creator>
  <cp:lastModifiedBy>Sophie Cho</cp:lastModifiedBy>
  <cp:revision>1</cp:revision>
  <dcterms:created xsi:type="dcterms:W3CDTF">2013-11-01T14:42:31Z</dcterms:created>
  <dcterms:modified xsi:type="dcterms:W3CDTF">2019-10-03T12:14:08Z</dcterms:modified>
</cp:coreProperties>
</file>